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62" r:id="rId4"/>
    <p:sldId id="258" r:id="rId5"/>
    <p:sldId id="259" r:id="rId6"/>
    <p:sldId id="260" r:id="rId7"/>
    <p:sldId id="261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18288000" cy="10287000"/>
  <p:notesSz cx="6858000" cy="9144000"/>
  <p:embeddedFontLst>
    <p:embeddedFont>
      <p:font typeface="Baskerville Old Face" panose="02020602080505020303" pitchFamily="18" charset="0"/>
      <p:regular r:id="rId26"/>
    </p:embeddedFont>
    <p:embeddedFont>
      <p:font typeface="Garet" panose="020B0604020202020204" charset="0"/>
      <p:regular r:id="rId27"/>
    </p:embeddedFont>
    <p:embeddedFont>
      <p:font typeface="Noto Serif" panose="02020600060500020200" pitchFamily="18" charset="0"/>
      <p:regular r:id="rId28"/>
      <p:bold r:id="rId29"/>
      <p:italic r:id="rId30"/>
      <p:boldItalic r:id="rId31"/>
    </p:embeddedFont>
    <p:embeddedFont>
      <p:font typeface="Noto Serif Bold" panose="02020800060500020200" charset="0"/>
      <p:regular r:id="rId3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58" d="100"/>
          <a:sy n="58" d="100"/>
        </p:scale>
        <p:origin x="514" y="6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7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3.fntdata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2.fntdata"/><Relationship Id="rId30" Type="http://schemas.openxmlformats.org/officeDocument/2006/relationships/font" Target="fonts/font5.fntdata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11/29/2024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11/29/2024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11/29/2024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11/29/2024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sv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sv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sv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sv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sv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sv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sv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sv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sv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333" b="-3333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0" y="-891344"/>
            <a:ext cx="18288000" cy="3840088"/>
          </a:xfrm>
          <a:custGeom>
            <a:avLst/>
            <a:gdLst/>
            <a:ahLst/>
            <a:cxnLst/>
            <a:rect l="l" t="t" r="r" b="b"/>
            <a:pathLst>
              <a:path w="18288000" h="3840088">
                <a:moveTo>
                  <a:pt x="0" y="0"/>
                </a:moveTo>
                <a:lnTo>
                  <a:pt x="18288000" y="0"/>
                </a:lnTo>
                <a:lnTo>
                  <a:pt x="18288000" y="3840088"/>
                </a:lnTo>
                <a:lnTo>
                  <a:pt x="0" y="384008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284401" b="-11273"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1524000" y="647700"/>
            <a:ext cx="15930198" cy="897861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sz="6600" b="1" dirty="0">
                <a:solidFill>
                  <a:srgbClr val="F8F4EB"/>
                </a:solidFill>
                <a:latin typeface="Noto Serif"/>
                <a:ea typeface="Noto Serif"/>
                <a:cs typeface="Noto Serif"/>
                <a:sym typeface="Noto Serif"/>
              </a:rPr>
              <a:t>Ephesians 1:11</a:t>
            </a:r>
          </a:p>
          <a:p>
            <a:pPr>
              <a:lnSpc>
                <a:spcPct val="150000"/>
              </a:lnSpc>
            </a:pPr>
            <a:r>
              <a:rPr lang="en-US" sz="6600" b="1" dirty="0">
                <a:solidFill>
                  <a:srgbClr val="F8F4EB"/>
                </a:solidFill>
                <a:latin typeface="Noto Serif"/>
                <a:ea typeface="Noto Serif"/>
                <a:cs typeface="Noto Serif"/>
                <a:sym typeface="Noto Serif"/>
              </a:rPr>
              <a:t>In whom we have obtained an inheritance, being predestinated according to the </a:t>
            </a:r>
            <a:r>
              <a:rPr lang="en-US" sz="6600" b="1" dirty="0">
                <a:solidFill>
                  <a:srgbClr val="FF0000"/>
                </a:solidFill>
                <a:latin typeface="Noto Serif"/>
                <a:ea typeface="Noto Serif"/>
                <a:cs typeface="Noto Serif"/>
                <a:sym typeface="Noto Serif"/>
              </a:rPr>
              <a:t>PURPOSE</a:t>
            </a:r>
            <a:r>
              <a:rPr lang="en-US" sz="6600" b="1" dirty="0">
                <a:solidFill>
                  <a:srgbClr val="F8F4EB"/>
                </a:solidFill>
                <a:latin typeface="Noto Serif"/>
                <a:ea typeface="Noto Serif"/>
                <a:cs typeface="Noto Serif"/>
                <a:sym typeface="Noto Serif"/>
              </a:rPr>
              <a:t> of him who worketh all things after the </a:t>
            </a:r>
            <a:r>
              <a:rPr lang="en-US" sz="6600" b="1" dirty="0">
                <a:solidFill>
                  <a:srgbClr val="FF0000"/>
                </a:solidFill>
                <a:latin typeface="Noto Serif"/>
                <a:ea typeface="Noto Serif"/>
                <a:cs typeface="Noto Serif"/>
                <a:sym typeface="Noto Serif"/>
              </a:rPr>
              <a:t>COUNSEL</a:t>
            </a:r>
            <a:r>
              <a:rPr lang="en-US" sz="6600" b="1" dirty="0">
                <a:solidFill>
                  <a:srgbClr val="F8F4EB"/>
                </a:solidFill>
                <a:latin typeface="Noto Serif"/>
                <a:ea typeface="Noto Serif"/>
                <a:cs typeface="Noto Serif"/>
                <a:sym typeface="Noto Serif"/>
              </a:rPr>
              <a:t> of his own </a:t>
            </a:r>
            <a:r>
              <a:rPr lang="en-US" sz="6600" b="1" dirty="0">
                <a:solidFill>
                  <a:srgbClr val="FF0000"/>
                </a:solidFill>
                <a:latin typeface="Noto Serif"/>
                <a:ea typeface="Noto Serif"/>
                <a:cs typeface="Noto Serif"/>
                <a:sym typeface="Noto Serif"/>
              </a:rPr>
              <a:t>WILL.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36394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250" r="-6250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-6152177" y="2787312"/>
            <a:ext cx="13867858" cy="13867858"/>
          </a:xfrm>
          <a:custGeom>
            <a:avLst/>
            <a:gdLst/>
            <a:ahLst/>
            <a:cxnLst/>
            <a:rect l="l" t="t" r="r" b="b"/>
            <a:pathLst>
              <a:path w="13867858" h="13867858">
                <a:moveTo>
                  <a:pt x="0" y="0"/>
                </a:moveTo>
                <a:lnTo>
                  <a:pt x="13867858" y="0"/>
                </a:lnTo>
                <a:lnTo>
                  <a:pt x="13867858" y="13867857"/>
                </a:lnTo>
                <a:lnTo>
                  <a:pt x="0" y="1386785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80000"/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3900097" y="-3632307"/>
            <a:ext cx="8775807" cy="8775807"/>
          </a:xfrm>
          <a:custGeom>
            <a:avLst/>
            <a:gdLst/>
            <a:ahLst/>
            <a:cxnLst/>
            <a:rect l="l" t="t" r="r" b="b"/>
            <a:pathLst>
              <a:path w="8775807" h="8775807">
                <a:moveTo>
                  <a:pt x="0" y="0"/>
                </a:moveTo>
                <a:lnTo>
                  <a:pt x="8775806" y="0"/>
                </a:lnTo>
                <a:lnTo>
                  <a:pt x="8775806" y="8775807"/>
                </a:lnTo>
                <a:lnTo>
                  <a:pt x="0" y="877580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80000"/>
            </a:blip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650623" y="1553647"/>
            <a:ext cx="16986754" cy="2125582"/>
          </a:xfrm>
          <a:prstGeom prst="rect">
            <a:avLst/>
          </a:prstGeom>
          <a:solidFill>
            <a:schemeClr val="accent1"/>
          </a:solidFill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12148"/>
              </a:lnSpc>
            </a:pPr>
            <a:r>
              <a:rPr lang="en-US" sz="25000" dirty="0">
                <a:solidFill>
                  <a:srgbClr val="FFFFFF"/>
                </a:solidFill>
                <a:latin typeface="Garet"/>
                <a:ea typeface="Garet"/>
                <a:cs typeface="Garet"/>
                <a:sym typeface="Garet"/>
              </a:rPr>
              <a:t>PURPOSE,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8A6DB1A-3819-249C-D767-66B983A2E861}"/>
              </a:ext>
            </a:extLst>
          </p:cNvPr>
          <p:cNvSpPr txBox="1"/>
          <p:nvPr/>
        </p:nvSpPr>
        <p:spPr>
          <a:xfrm>
            <a:off x="1263864" y="4306219"/>
            <a:ext cx="15621000" cy="1802416"/>
          </a:xfrm>
          <a:prstGeom prst="rect">
            <a:avLst/>
          </a:prstGeom>
          <a:solidFill>
            <a:schemeClr val="accent1"/>
          </a:solidFill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12148"/>
              </a:lnSpc>
            </a:pPr>
            <a:r>
              <a:rPr lang="en-US" sz="16600" dirty="0">
                <a:solidFill>
                  <a:srgbClr val="FFFFFF"/>
                </a:solidFill>
                <a:latin typeface="Garet"/>
                <a:ea typeface="Garet"/>
                <a:cs typeface="Garet"/>
                <a:sym typeface="Garet"/>
              </a:rPr>
              <a:t>COUNSEL</a:t>
            </a:r>
          </a:p>
        </p:txBody>
      </p:sp>
      <p:sp>
        <p:nvSpPr>
          <p:cNvPr id="10" name="TextBox 8">
            <a:extLst>
              <a:ext uri="{FF2B5EF4-FFF2-40B4-BE49-F238E27FC236}">
                <a16:creationId xmlns:a16="http://schemas.microsoft.com/office/drawing/2014/main" id="{B3BE0EAE-B6A5-A39F-0E70-2E62A3AC1356}"/>
              </a:ext>
            </a:extLst>
          </p:cNvPr>
          <p:cNvSpPr txBox="1"/>
          <p:nvPr/>
        </p:nvSpPr>
        <p:spPr>
          <a:xfrm>
            <a:off x="6007905" y="7350553"/>
            <a:ext cx="5898935" cy="1802416"/>
          </a:xfrm>
          <a:prstGeom prst="rect">
            <a:avLst/>
          </a:prstGeom>
          <a:solidFill>
            <a:schemeClr val="accent1"/>
          </a:solidFill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12148"/>
              </a:lnSpc>
            </a:pPr>
            <a:r>
              <a:rPr lang="en-US" sz="16600" dirty="0">
                <a:solidFill>
                  <a:srgbClr val="FFFFFF"/>
                </a:solidFill>
                <a:latin typeface="Garet"/>
                <a:ea typeface="Garet"/>
                <a:cs typeface="Garet"/>
                <a:sym typeface="Garet"/>
              </a:rPr>
              <a:t>WILL</a:t>
            </a:r>
            <a:endParaRPr lang="en-US" sz="19900" dirty="0">
              <a:solidFill>
                <a:srgbClr val="FFFFFF"/>
              </a:solidFill>
              <a:latin typeface="Garet"/>
              <a:ea typeface="Garet"/>
              <a:cs typeface="Garet"/>
              <a:sym typeface="Garet"/>
            </a:endParaRPr>
          </a:p>
        </p:txBody>
      </p:sp>
      <p:sp>
        <p:nvSpPr>
          <p:cNvPr id="11" name="TextBox 8">
            <a:extLst>
              <a:ext uri="{FF2B5EF4-FFF2-40B4-BE49-F238E27FC236}">
                <a16:creationId xmlns:a16="http://schemas.microsoft.com/office/drawing/2014/main" id="{3DAB566A-26CD-9B19-E116-A213F77AFCD8}"/>
              </a:ext>
            </a:extLst>
          </p:cNvPr>
          <p:cNvSpPr txBox="1"/>
          <p:nvPr/>
        </p:nvSpPr>
        <p:spPr>
          <a:xfrm>
            <a:off x="8206078" y="5492411"/>
            <a:ext cx="1502590" cy="1373646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12148"/>
              </a:lnSpc>
            </a:pPr>
            <a:r>
              <a:rPr lang="en-US" sz="6000" dirty="0">
                <a:solidFill>
                  <a:srgbClr val="FFFFFF"/>
                </a:solidFill>
                <a:latin typeface="Baskerville Old Face" panose="02020602080505020303" pitchFamily="18" charset="0"/>
                <a:ea typeface="Garet"/>
                <a:cs typeface="Garet"/>
                <a:sym typeface="Garet"/>
              </a:rPr>
              <a:t>and</a:t>
            </a:r>
          </a:p>
        </p:txBody>
      </p:sp>
      <p:sp>
        <p:nvSpPr>
          <p:cNvPr id="12" name="TextBox 8">
            <a:extLst>
              <a:ext uri="{FF2B5EF4-FFF2-40B4-BE49-F238E27FC236}">
                <a16:creationId xmlns:a16="http://schemas.microsoft.com/office/drawing/2014/main" id="{B3ED15FD-C171-9F16-4371-D9FF53AB937A}"/>
              </a:ext>
            </a:extLst>
          </p:cNvPr>
          <p:cNvSpPr txBox="1"/>
          <p:nvPr/>
        </p:nvSpPr>
        <p:spPr>
          <a:xfrm>
            <a:off x="12577055" y="6747572"/>
            <a:ext cx="5257800" cy="341157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12148"/>
              </a:lnSpc>
            </a:pPr>
            <a:r>
              <a:rPr lang="en-US" sz="8800" dirty="0">
                <a:solidFill>
                  <a:srgbClr val="FFFFFF"/>
                </a:solidFill>
                <a:latin typeface="Baskerville Old Face" panose="02020602080505020303" pitchFamily="18" charset="0"/>
                <a:ea typeface="Garet"/>
                <a:cs typeface="Garet"/>
                <a:sym typeface="Garet"/>
              </a:rPr>
              <a:t>of   </a:t>
            </a:r>
            <a:r>
              <a:rPr lang="en-US" sz="19900" dirty="0">
                <a:solidFill>
                  <a:srgbClr val="FFFFFF"/>
                </a:solidFill>
                <a:latin typeface="Baskerville Old Face" panose="02020602080505020303" pitchFamily="18" charset="0"/>
                <a:ea typeface="Garet"/>
                <a:cs typeface="Garet"/>
                <a:sym typeface="Garet"/>
              </a:rPr>
              <a:t>God</a:t>
            </a:r>
            <a:endParaRPr lang="en-US" sz="8800" dirty="0">
              <a:solidFill>
                <a:srgbClr val="FFFFFF"/>
              </a:solidFill>
              <a:latin typeface="Baskerville Old Face" panose="02020602080505020303" pitchFamily="18" charset="0"/>
              <a:ea typeface="Garet"/>
              <a:cs typeface="Garet"/>
              <a:sym typeface="Gare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5A8A2B-8357-FE46-7587-5D976DBFF5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9CA9B7F7-ABDB-5D99-FAC7-A6EDE7A62813}"/>
              </a:ext>
            </a:extLst>
          </p:cNvPr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250" r="-6250"/>
            </a:stretch>
          </a:blipFill>
        </p:spPr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B5287C3D-21C1-6A23-5CEE-1A059F3212AA}"/>
              </a:ext>
            </a:extLst>
          </p:cNvPr>
          <p:cNvSpPr/>
          <p:nvPr/>
        </p:nvSpPr>
        <p:spPr>
          <a:xfrm flipH="1">
            <a:off x="0" y="6175783"/>
            <a:ext cx="6176060" cy="4114800"/>
          </a:xfrm>
          <a:custGeom>
            <a:avLst/>
            <a:gdLst/>
            <a:ahLst/>
            <a:cxnLst/>
            <a:rect l="l" t="t" r="r" b="b"/>
            <a:pathLst>
              <a:path w="6176060" h="4114800">
                <a:moveTo>
                  <a:pt x="6176060" y="0"/>
                </a:moveTo>
                <a:lnTo>
                  <a:pt x="0" y="0"/>
                </a:lnTo>
                <a:lnTo>
                  <a:pt x="0" y="4114800"/>
                </a:lnTo>
                <a:lnTo>
                  <a:pt x="6176060" y="4114800"/>
                </a:lnTo>
                <a:lnTo>
                  <a:pt x="6176060" y="0"/>
                </a:lnTo>
                <a:close/>
              </a:path>
            </a:pathLst>
          </a:custGeom>
          <a:blipFill>
            <a:blip r:embed="rId3">
              <a:alphaModFix amt="60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6FBE5D66-E252-63B6-E127-4C74D24D367C}"/>
              </a:ext>
            </a:extLst>
          </p:cNvPr>
          <p:cNvSpPr txBox="1"/>
          <p:nvPr/>
        </p:nvSpPr>
        <p:spPr>
          <a:xfrm>
            <a:off x="699670" y="419100"/>
            <a:ext cx="16888660" cy="86975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19900" b="1" u="sng" dirty="0">
                <a:solidFill>
                  <a:srgbClr val="F8F4EB"/>
                </a:solidFill>
                <a:latin typeface="Noto Serif"/>
                <a:ea typeface="Noto Serif"/>
                <a:cs typeface="Noto Serif"/>
                <a:sym typeface="Noto Serif"/>
              </a:rPr>
              <a:t>God is Sovereign!</a:t>
            </a:r>
            <a:endParaRPr lang="en-US" sz="19900" dirty="0">
              <a:solidFill>
                <a:srgbClr val="F8F4EB"/>
              </a:solidFill>
              <a:latin typeface="Noto Serif Bold"/>
              <a:ea typeface="Noto Serif Bold"/>
              <a:cs typeface="Noto Serif Bold"/>
              <a:sym typeface="Noto Serif Bold"/>
            </a:endParaRPr>
          </a:p>
        </p:txBody>
      </p:sp>
    </p:spTree>
    <p:extLst>
      <p:ext uri="{BB962C8B-B14F-4D97-AF65-F5344CB8AC3E}">
        <p14:creationId xmlns:p14="http://schemas.microsoft.com/office/powerpoint/2010/main" val="41228608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250" r="-6250"/>
            </a:stretch>
          </a:blipFill>
        </p:spPr>
      </p:sp>
      <p:sp>
        <p:nvSpPr>
          <p:cNvPr id="3" name="Freeform 3"/>
          <p:cNvSpPr/>
          <p:nvPr/>
        </p:nvSpPr>
        <p:spPr>
          <a:xfrm flipH="1">
            <a:off x="0" y="6175783"/>
            <a:ext cx="6176060" cy="4114800"/>
          </a:xfrm>
          <a:custGeom>
            <a:avLst/>
            <a:gdLst/>
            <a:ahLst/>
            <a:cxnLst/>
            <a:rect l="l" t="t" r="r" b="b"/>
            <a:pathLst>
              <a:path w="6176060" h="4114800">
                <a:moveTo>
                  <a:pt x="6176060" y="0"/>
                </a:moveTo>
                <a:lnTo>
                  <a:pt x="0" y="0"/>
                </a:lnTo>
                <a:lnTo>
                  <a:pt x="0" y="4114800"/>
                </a:lnTo>
                <a:lnTo>
                  <a:pt x="6176060" y="4114800"/>
                </a:lnTo>
                <a:lnTo>
                  <a:pt x="6176060" y="0"/>
                </a:lnTo>
                <a:close/>
              </a:path>
            </a:pathLst>
          </a:custGeom>
          <a:blipFill>
            <a:blip r:embed="rId3">
              <a:alphaModFix amt="60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699670" y="419100"/>
            <a:ext cx="16888660" cy="89786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sz="6600" b="1" u="sng" dirty="0">
                <a:solidFill>
                  <a:srgbClr val="F8F4EB"/>
                </a:solidFill>
                <a:latin typeface="Noto Serif"/>
                <a:ea typeface="Noto Serif"/>
                <a:cs typeface="Noto Serif"/>
                <a:sym typeface="Noto Serif"/>
              </a:rPr>
              <a:t>PURPOSE</a:t>
            </a:r>
            <a:r>
              <a:rPr lang="en-US" sz="6600" b="1" dirty="0">
                <a:solidFill>
                  <a:srgbClr val="F8F4EB"/>
                </a:solidFill>
                <a:latin typeface="Noto Serif"/>
                <a:ea typeface="Noto Serif"/>
                <a:cs typeface="Noto Serif"/>
                <a:sym typeface="Noto Serif"/>
              </a:rPr>
              <a:t> </a:t>
            </a:r>
            <a:r>
              <a:rPr lang="en-US" sz="6600" dirty="0">
                <a:solidFill>
                  <a:srgbClr val="F8F4EB"/>
                </a:solidFill>
                <a:latin typeface="Noto Serif"/>
                <a:ea typeface="Noto Serif"/>
                <a:cs typeface="Noto Serif"/>
                <a:sym typeface="Noto Serif"/>
              </a:rPr>
              <a:t>– the intention, the underlying reason</a:t>
            </a:r>
          </a:p>
          <a:p>
            <a:pPr>
              <a:lnSpc>
                <a:spcPct val="150000"/>
              </a:lnSpc>
            </a:pPr>
            <a:r>
              <a:rPr lang="en-US" sz="6600" b="1" u="sng" dirty="0">
                <a:solidFill>
                  <a:srgbClr val="F8F4EB"/>
                </a:solidFill>
                <a:latin typeface="Noto Serif"/>
                <a:ea typeface="Noto Serif"/>
                <a:cs typeface="Noto Serif"/>
                <a:sym typeface="Noto Serif"/>
              </a:rPr>
              <a:t>COUNSEL</a:t>
            </a:r>
            <a:r>
              <a:rPr lang="en-US" sz="6600" dirty="0">
                <a:solidFill>
                  <a:srgbClr val="F8F4EB"/>
                </a:solidFill>
                <a:latin typeface="Noto Serif"/>
                <a:ea typeface="Noto Serif"/>
                <a:cs typeface="Noto Serif"/>
                <a:sym typeface="Noto Serif"/>
              </a:rPr>
              <a:t> – the plan and design laid to accomplish the purpose</a:t>
            </a:r>
          </a:p>
          <a:p>
            <a:pPr>
              <a:lnSpc>
                <a:spcPct val="150000"/>
              </a:lnSpc>
            </a:pPr>
            <a:r>
              <a:rPr lang="en-US" sz="6600" b="1" u="sng" dirty="0">
                <a:solidFill>
                  <a:srgbClr val="F8F4EB"/>
                </a:solidFill>
                <a:latin typeface="Noto Serif"/>
                <a:ea typeface="Noto Serif"/>
                <a:cs typeface="Noto Serif"/>
                <a:sym typeface="Noto Serif"/>
              </a:rPr>
              <a:t>WILL</a:t>
            </a:r>
            <a:r>
              <a:rPr lang="en-US" sz="6600" dirty="0">
                <a:solidFill>
                  <a:srgbClr val="F8F4EB"/>
                </a:solidFill>
                <a:latin typeface="Noto Serif"/>
                <a:ea typeface="Noto Serif"/>
                <a:cs typeface="Noto Serif"/>
                <a:sym typeface="Noto Serif"/>
              </a:rPr>
              <a:t> – the actions and workings that constitutes the plan</a:t>
            </a:r>
            <a:endParaRPr lang="en-US" sz="6600" dirty="0">
              <a:solidFill>
                <a:srgbClr val="F8F4EB"/>
              </a:solidFill>
              <a:latin typeface="Noto Serif Bold"/>
              <a:ea typeface="Noto Serif Bold"/>
              <a:cs typeface="Noto Serif Bold"/>
              <a:sym typeface="Noto Serif Bold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29C69B-10C5-EE30-B737-C17E5268DA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B53E40C5-4841-D3F4-459C-C07079AE9DF2}"/>
              </a:ext>
            </a:extLst>
          </p:cNvPr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250" r="-6250"/>
            </a:stretch>
          </a:blipFill>
        </p:spPr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EFC7611E-E1C5-E781-FEA2-2CA9DE729CBD}"/>
              </a:ext>
            </a:extLst>
          </p:cNvPr>
          <p:cNvSpPr/>
          <p:nvPr/>
        </p:nvSpPr>
        <p:spPr>
          <a:xfrm flipH="1">
            <a:off x="0" y="6175783"/>
            <a:ext cx="6176060" cy="4114800"/>
          </a:xfrm>
          <a:custGeom>
            <a:avLst/>
            <a:gdLst/>
            <a:ahLst/>
            <a:cxnLst/>
            <a:rect l="l" t="t" r="r" b="b"/>
            <a:pathLst>
              <a:path w="6176060" h="4114800">
                <a:moveTo>
                  <a:pt x="6176060" y="0"/>
                </a:moveTo>
                <a:lnTo>
                  <a:pt x="0" y="0"/>
                </a:lnTo>
                <a:lnTo>
                  <a:pt x="0" y="4114800"/>
                </a:lnTo>
                <a:lnTo>
                  <a:pt x="6176060" y="4114800"/>
                </a:lnTo>
                <a:lnTo>
                  <a:pt x="6176060" y="0"/>
                </a:lnTo>
                <a:close/>
              </a:path>
            </a:pathLst>
          </a:custGeom>
          <a:blipFill>
            <a:blip r:embed="rId3">
              <a:alphaModFix amt="60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9063FFF6-396C-AC30-D26C-6CA347332BD9}"/>
              </a:ext>
            </a:extLst>
          </p:cNvPr>
          <p:cNvSpPr txBox="1"/>
          <p:nvPr/>
        </p:nvSpPr>
        <p:spPr>
          <a:xfrm>
            <a:off x="1066800" y="871609"/>
            <a:ext cx="15759530" cy="725525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16600" b="1" dirty="0">
                <a:solidFill>
                  <a:srgbClr val="F8F4EB"/>
                </a:solidFill>
                <a:latin typeface="Noto Serif"/>
                <a:ea typeface="Noto Serif"/>
                <a:cs typeface="Noto Serif"/>
                <a:sym typeface="Noto Serif"/>
              </a:rPr>
              <a:t>THE WILL OF GOD</a:t>
            </a:r>
            <a:endParaRPr lang="en-US" sz="16600" dirty="0">
              <a:solidFill>
                <a:srgbClr val="F8F4EB"/>
              </a:solidFill>
              <a:latin typeface="Noto Serif Bold"/>
              <a:ea typeface="Noto Serif Bold"/>
              <a:cs typeface="Noto Serif Bold"/>
              <a:sym typeface="Noto Serif Bold"/>
            </a:endParaRPr>
          </a:p>
        </p:txBody>
      </p:sp>
    </p:spTree>
    <p:extLst>
      <p:ext uri="{BB962C8B-B14F-4D97-AF65-F5344CB8AC3E}">
        <p14:creationId xmlns:p14="http://schemas.microsoft.com/office/powerpoint/2010/main" val="27480837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AFE805-EABC-885B-A275-4433085165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A94359FE-C5BE-3AEC-A2FE-3AD60B368C40}"/>
              </a:ext>
            </a:extLst>
          </p:cNvPr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250" r="-6250"/>
            </a:stretch>
          </a:blipFill>
        </p:spPr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DC8B4263-A218-6431-386D-F9E97BC40D5E}"/>
              </a:ext>
            </a:extLst>
          </p:cNvPr>
          <p:cNvSpPr/>
          <p:nvPr/>
        </p:nvSpPr>
        <p:spPr>
          <a:xfrm flipH="1">
            <a:off x="0" y="6175783"/>
            <a:ext cx="6176060" cy="4114800"/>
          </a:xfrm>
          <a:custGeom>
            <a:avLst/>
            <a:gdLst/>
            <a:ahLst/>
            <a:cxnLst/>
            <a:rect l="l" t="t" r="r" b="b"/>
            <a:pathLst>
              <a:path w="6176060" h="4114800">
                <a:moveTo>
                  <a:pt x="6176060" y="0"/>
                </a:moveTo>
                <a:lnTo>
                  <a:pt x="0" y="0"/>
                </a:lnTo>
                <a:lnTo>
                  <a:pt x="0" y="4114800"/>
                </a:lnTo>
                <a:lnTo>
                  <a:pt x="6176060" y="4114800"/>
                </a:lnTo>
                <a:lnTo>
                  <a:pt x="6176060" y="0"/>
                </a:lnTo>
                <a:close/>
              </a:path>
            </a:pathLst>
          </a:custGeom>
          <a:blipFill>
            <a:blip r:embed="rId3">
              <a:alphaModFix amt="60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B36BB1D2-4778-A021-5B84-7143DB403DED}"/>
              </a:ext>
            </a:extLst>
          </p:cNvPr>
          <p:cNvSpPr txBox="1"/>
          <p:nvPr/>
        </p:nvSpPr>
        <p:spPr>
          <a:xfrm>
            <a:off x="1066800" y="871609"/>
            <a:ext cx="15759530" cy="41958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9600" b="1" dirty="0">
                <a:solidFill>
                  <a:srgbClr val="F8F4EB"/>
                </a:solidFill>
                <a:latin typeface="Noto Serif"/>
                <a:ea typeface="Noto Serif"/>
                <a:cs typeface="Noto Serif"/>
                <a:sym typeface="Noto Serif"/>
              </a:rPr>
              <a:t>CAN THE WILL OF GOD BE BROKEN?</a:t>
            </a:r>
            <a:endParaRPr lang="en-US" sz="9600" dirty="0">
              <a:solidFill>
                <a:srgbClr val="F8F4EB"/>
              </a:solidFill>
              <a:latin typeface="Noto Serif Bold"/>
              <a:ea typeface="Noto Serif Bold"/>
              <a:cs typeface="Noto Serif Bold"/>
              <a:sym typeface="Noto Serif Bold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4232378-00DF-9E7A-2115-5D8BA3932555}"/>
              </a:ext>
            </a:extLst>
          </p:cNvPr>
          <p:cNvSpPr txBox="1"/>
          <p:nvPr/>
        </p:nvSpPr>
        <p:spPr>
          <a:xfrm>
            <a:off x="914400" y="6594904"/>
            <a:ext cx="16888660" cy="1649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sz="4800" b="1" dirty="0">
                <a:solidFill>
                  <a:srgbClr val="F8F4EB"/>
                </a:solidFill>
                <a:latin typeface="Noto Serif"/>
                <a:ea typeface="Noto Serif"/>
                <a:cs typeface="Noto Serif"/>
                <a:sym typeface="Noto Serif"/>
              </a:rPr>
              <a:t>ANSWER:</a:t>
            </a:r>
            <a:r>
              <a:rPr lang="en-US" sz="4400" b="1" dirty="0">
                <a:solidFill>
                  <a:srgbClr val="F8F4EB"/>
                </a:solidFill>
                <a:latin typeface="Noto Serif"/>
                <a:ea typeface="Noto Serif"/>
                <a:cs typeface="Noto Serif"/>
                <a:sym typeface="Noto Serif"/>
              </a:rPr>
              <a:t> </a:t>
            </a:r>
            <a:r>
              <a:rPr lang="en-US" sz="8000" b="1" dirty="0">
                <a:solidFill>
                  <a:srgbClr val="F8F4EB"/>
                </a:solidFill>
                <a:latin typeface="Noto Serif"/>
                <a:ea typeface="Noto Serif"/>
                <a:cs typeface="Noto Serif"/>
                <a:sym typeface="Noto Serif"/>
              </a:rPr>
              <a:t>UNFORTUNATE, but YES!</a:t>
            </a:r>
            <a:endParaRPr lang="en-US" sz="6600" dirty="0">
              <a:solidFill>
                <a:srgbClr val="F8F4EB"/>
              </a:solidFill>
              <a:latin typeface="Noto Serif Bold"/>
              <a:ea typeface="Noto Serif Bold"/>
              <a:cs typeface="Noto Serif Bold"/>
              <a:sym typeface="Noto Serif Bold"/>
            </a:endParaRPr>
          </a:p>
        </p:txBody>
      </p:sp>
    </p:spTree>
    <p:extLst>
      <p:ext uri="{BB962C8B-B14F-4D97-AF65-F5344CB8AC3E}">
        <p14:creationId xmlns:p14="http://schemas.microsoft.com/office/powerpoint/2010/main" val="36457204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5015C1-32A2-D005-478A-FBFB6038DB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6B3BC485-8681-0016-721F-83E71A3163D5}"/>
              </a:ext>
            </a:extLst>
          </p:cNvPr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250" r="-6250"/>
            </a:stretch>
          </a:blipFill>
        </p:spPr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92B6117D-CD24-FD5F-5E77-0468F14E5AF0}"/>
              </a:ext>
            </a:extLst>
          </p:cNvPr>
          <p:cNvSpPr/>
          <p:nvPr/>
        </p:nvSpPr>
        <p:spPr>
          <a:xfrm flipH="1">
            <a:off x="0" y="6175783"/>
            <a:ext cx="6176060" cy="4114800"/>
          </a:xfrm>
          <a:custGeom>
            <a:avLst/>
            <a:gdLst/>
            <a:ahLst/>
            <a:cxnLst/>
            <a:rect l="l" t="t" r="r" b="b"/>
            <a:pathLst>
              <a:path w="6176060" h="4114800">
                <a:moveTo>
                  <a:pt x="6176060" y="0"/>
                </a:moveTo>
                <a:lnTo>
                  <a:pt x="0" y="0"/>
                </a:lnTo>
                <a:lnTo>
                  <a:pt x="0" y="4114800"/>
                </a:lnTo>
                <a:lnTo>
                  <a:pt x="6176060" y="4114800"/>
                </a:lnTo>
                <a:lnTo>
                  <a:pt x="6176060" y="0"/>
                </a:lnTo>
                <a:close/>
              </a:path>
            </a:pathLst>
          </a:custGeom>
          <a:blipFill>
            <a:blip r:embed="rId3">
              <a:alphaModFix amt="60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A0F6F97C-ADE0-8256-CA37-C6BD61FFA353}"/>
              </a:ext>
            </a:extLst>
          </p:cNvPr>
          <p:cNvSpPr txBox="1"/>
          <p:nvPr/>
        </p:nvSpPr>
        <p:spPr>
          <a:xfrm>
            <a:off x="1066800" y="-419100"/>
            <a:ext cx="15759530" cy="197983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9600" b="1" dirty="0">
                <a:solidFill>
                  <a:srgbClr val="F8F4EB"/>
                </a:solidFill>
                <a:latin typeface="Noto Serif"/>
                <a:ea typeface="Noto Serif"/>
                <a:cs typeface="Noto Serif"/>
                <a:sym typeface="Noto Serif"/>
              </a:rPr>
              <a:t>Kinds of Will of God</a:t>
            </a:r>
            <a:endParaRPr lang="en-US" sz="9600" dirty="0">
              <a:solidFill>
                <a:srgbClr val="F8F4EB"/>
              </a:solidFill>
              <a:latin typeface="Noto Serif Bold"/>
              <a:ea typeface="Noto Serif Bold"/>
              <a:cs typeface="Noto Serif Bold"/>
              <a:sym typeface="Noto Serif Bold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CCA7215-3FC7-D7CA-532F-E05F6F0CE6DF}"/>
              </a:ext>
            </a:extLst>
          </p:cNvPr>
          <p:cNvSpPr txBox="1"/>
          <p:nvPr/>
        </p:nvSpPr>
        <p:spPr>
          <a:xfrm>
            <a:off x="1066800" y="1566000"/>
            <a:ext cx="16888660" cy="82115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914400" indent="-914400">
              <a:lnSpc>
                <a:spcPct val="150000"/>
              </a:lnSpc>
              <a:buAutoNum type="arabicPeriod"/>
            </a:pPr>
            <a:r>
              <a:rPr lang="en-US" sz="4000" b="1" dirty="0">
                <a:solidFill>
                  <a:srgbClr val="F8F4EB"/>
                </a:solidFill>
                <a:latin typeface="Noto Serif"/>
                <a:ea typeface="Noto Serif"/>
                <a:cs typeface="Noto Serif"/>
                <a:sym typeface="Noto Serif"/>
              </a:rPr>
              <a:t>Decrees – these cannot be broken and takes effect immediately; Genesis 1 (Original 10 Commandments)</a:t>
            </a:r>
          </a:p>
          <a:p>
            <a:pPr marL="1143000" indent="-1143000">
              <a:lnSpc>
                <a:spcPct val="150000"/>
              </a:lnSpc>
              <a:buAutoNum type="arabicPeriod"/>
            </a:pPr>
            <a:r>
              <a:rPr lang="en-US" sz="4000" b="1" dirty="0">
                <a:solidFill>
                  <a:srgbClr val="F8F4EB"/>
                </a:solidFill>
                <a:latin typeface="Noto Serif"/>
                <a:ea typeface="Noto Serif"/>
                <a:cs typeface="Noto Serif"/>
                <a:sym typeface="Noto Serif"/>
              </a:rPr>
              <a:t>Laws/Precepts – these can be broken by man, but with consequence, though not necessarily immediate (10 Commandments, Moral Laws)</a:t>
            </a:r>
          </a:p>
          <a:p>
            <a:pPr marL="1143000" indent="-1143000">
              <a:lnSpc>
                <a:spcPct val="150000"/>
              </a:lnSpc>
              <a:buAutoNum type="arabicPeriod"/>
            </a:pPr>
            <a:r>
              <a:rPr lang="en-US" sz="4000" b="1" dirty="0">
                <a:solidFill>
                  <a:srgbClr val="F8F4EB"/>
                </a:solidFill>
                <a:latin typeface="Noto Serif"/>
                <a:ea typeface="Noto Serif"/>
                <a:cs typeface="Noto Serif"/>
                <a:sym typeface="Noto Serif"/>
              </a:rPr>
              <a:t>General Will – His good desire for His creation (does not want that any perish)</a:t>
            </a:r>
          </a:p>
          <a:p>
            <a:pPr marL="1143000" indent="-1143000">
              <a:lnSpc>
                <a:spcPct val="150000"/>
              </a:lnSpc>
              <a:buAutoNum type="arabicPeriod"/>
            </a:pPr>
            <a:r>
              <a:rPr lang="en-US" sz="4000" b="1" dirty="0">
                <a:solidFill>
                  <a:srgbClr val="F8F4EB"/>
                </a:solidFill>
                <a:latin typeface="Noto Serif"/>
                <a:ea typeface="Noto Serif"/>
                <a:cs typeface="Noto Serif"/>
                <a:sym typeface="Noto Serif"/>
              </a:rPr>
              <a:t>Permissive Will – God permits the actions of His creations executed by their Free Will (Adam and Eve, Balaam)</a:t>
            </a:r>
            <a:endParaRPr lang="en-US" sz="5400" dirty="0">
              <a:solidFill>
                <a:srgbClr val="F8F4EB"/>
              </a:solidFill>
              <a:latin typeface="Noto Serif Bold"/>
              <a:ea typeface="Noto Serif Bold"/>
              <a:cs typeface="Noto Serif Bold"/>
              <a:sym typeface="Noto Serif Bold"/>
            </a:endParaRPr>
          </a:p>
        </p:txBody>
      </p:sp>
    </p:spTree>
    <p:extLst>
      <p:ext uri="{BB962C8B-B14F-4D97-AF65-F5344CB8AC3E}">
        <p14:creationId xmlns:p14="http://schemas.microsoft.com/office/powerpoint/2010/main" val="12775921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D0ED1E-44BE-0B0A-4120-1290A18FF3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753BDC96-944B-1A60-6E11-741001E0031D}"/>
              </a:ext>
            </a:extLst>
          </p:cNvPr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250" r="-6250"/>
            </a:stretch>
          </a:blipFill>
        </p:spPr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6A0AC44A-1EF7-BA17-99D3-CD0D65437950}"/>
              </a:ext>
            </a:extLst>
          </p:cNvPr>
          <p:cNvSpPr/>
          <p:nvPr/>
        </p:nvSpPr>
        <p:spPr>
          <a:xfrm flipH="1">
            <a:off x="0" y="6175783"/>
            <a:ext cx="6176060" cy="4114800"/>
          </a:xfrm>
          <a:custGeom>
            <a:avLst/>
            <a:gdLst/>
            <a:ahLst/>
            <a:cxnLst/>
            <a:rect l="l" t="t" r="r" b="b"/>
            <a:pathLst>
              <a:path w="6176060" h="4114800">
                <a:moveTo>
                  <a:pt x="6176060" y="0"/>
                </a:moveTo>
                <a:lnTo>
                  <a:pt x="0" y="0"/>
                </a:lnTo>
                <a:lnTo>
                  <a:pt x="0" y="4114800"/>
                </a:lnTo>
                <a:lnTo>
                  <a:pt x="6176060" y="4114800"/>
                </a:lnTo>
                <a:lnTo>
                  <a:pt x="6176060" y="0"/>
                </a:lnTo>
                <a:close/>
              </a:path>
            </a:pathLst>
          </a:custGeom>
          <a:blipFill>
            <a:blip r:embed="rId3">
              <a:alphaModFix amt="60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EB03BCA9-4FD5-D7DA-219D-204C06668AB9}"/>
              </a:ext>
            </a:extLst>
          </p:cNvPr>
          <p:cNvSpPr txBox="1"/>
          <p:nvPr/>
        </p:nvSpPr>
        <p:spPr>
          <a:xfrm>
            <a:off x="1066800" y="-419100"/>
            <a:ext cx="15759530" cy="197983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9600" b="1" dirty="0">
                <a:solidFill>
                  <a:srgbClr val="F8F4EB"/>
                </a:solidFill>
                <a:latin typeface="Noto Serif"/>
                <a:ea typeface="Noto Serif"/>
                <a:cs typeface="Noto Serif"/>
                <a:sym typeface="Noto Serif"/>
              </a:rPr>
              <a:t>Deuteronomy 30:19</a:t>
            </a:r>
            <a:endParaRPr lang="en-US" sz="9600" dirty="0">
              <a:solidFill>
                <a:srgbClr val="F8F4EB"/>
              </a:solidFill>
              <a:latin typeface="Noto Serif Bold"/>
              <a:ea typeface="Noto Serif Bold"/>
              <a:cs typeface="Noto Serif Bold"/>
              <a:sym typeface="Noto Serif Bold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F97AA0C-CCF2-C438-9958-14A117BD5EA9}"/>
              </a:ext>
            </a:extLst>
          </p:cNvPr>
          <p:cNvSpPr txBox="1"/>
          <p:nvPr/>
        </p:nvSpPr>
        <p:spPr>
          <a:xfrm>
            <a:off x="1066800" y="1566000"/>
            <a:ext cx="16888660" cy="74551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sz="6600" dirty="0">
                <a:solidFill>
                  <a:srgbClr val="F8F4EB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I call heaven and earth to record this day against you, that I have set before you </a:t>
            </a:r>
            <a:r>
              <a:rPr lang="en-US" sz="6600" dirty="0">
                <a:solidFill>
                  <a:srgbClr val="FF0000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LIFE and DEATH, BLESSING and CURSING</a:t>
            </a:r>
            <a:r>
              <a:rPr lang="en-US" sz="6600" dirty="0">
                <a:solidFill>
                  <a:srgbClr val="F8F4EB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: therefore CHOOSE LIFE, that both thou and thy seed may live:</a:t>
            </a:r>
          </a:p>
        </p:txBody>
      </p:sp>
    </p:spTree>
    <p:extLst>
      <p:ext uri="{BB962C8B-B14F-4D97-AF65-F5344CB8AC3E}">
        <p14:creationId xmlns:p14="http://schemas.microsoft.com/office/powerpoint/2010/main" val="22351353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F1A7D3-90EB-F086-20E5-9F622A96D7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95040C2C-C0B6-3F3A-B1A7-3200418D8B96}"/>
              </a:ext>
            </a:extLst>
          </p:cNvPr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250" r="-6250"/>
            </a:stretch>
          </a:blipFill>
        </p:spPr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A0DDC1E5-8544-2292-0A99-AB8912AE40F0}"/>
              </a:ext>
            </a:extLst>
          </p:cNvPr>
          <p:cNvSpPr/>
          <p:nvPr/>
        </p:nvSpPr>
        <p:spPr>
          <a:xfrm flipH="1">
            <a:off x="0" y="6175783"/>
            <a:ext cx="6176060" cy="4114800"/>
          </a:xfrm>
          <a:custGeom>
            <a:avLst/>
            <a:gdLst/>
            <a:ahLst/>
            <a:cxnLst/>
            <a:rect l="l" t="t" r="r" b="b"/>
            <a:pathLst>
              <a:path w="6176060" h="4114800">
                <a:moveTo>
                  <a:pt x="6176060" y="0"/>
                </a:moveTo>
                <a:lnTo>
                  <a:pt x="0" y="0"/>
                </a:lnTo>
                <a:lnTo>
                  <a:pt x="0" y="4114800"/>
                </a:lnTo>
                <a:lnTo>
                  <a:pt x="6176060" y="4114800"/>
                </a:lnTo>
                <a:lnTo>
                  <a:pt x="6176060" y="0"/>
                </a:lnTo>
                <a:close/>
              </a:path>
            </a:pathLst>
          </a:custGeom>
          <a:blipFill>
            <a:blip r:embed="rId3">
              <a:alphaModFix amt="60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C7B094CB-31BC-74A2-81DF-E35706F3008A}"/>
              </a:ext>
            </a:extLst>
          </p:cNvPr>
          <p:cNvSpPr txBox="1"/>
          <p:nvPr/>
        </p:nvSpPr>
        <p:spPr>
          <a:xfrm>
            <a:off x="1264235" y="1409700"/>
            <a:ext cx="15759530" cy="725525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16600" b="1" dirty="0">
                <a:solidFill>
                  <a:srgbClr val="F8F4EB"/>
                </a:solidFill>
                <a:latin typeface="Noto Serif"/>
                <a:ea typeface="Noto Serif"/>
                <a:cs typeface="Noto Serif"/>
                <a:sym typeface="Noto Serif"/>
              </a:rPr>
              <a:t>THE COUNSEL OF GOD</a:t>
            </a:r>
            <a:endParaRPr lang="en-US" sz="16600" dirty="0">
              <a:solidFill>
                <a:srgbClr val="F8F4EB"/>
              </a:solidFill>
              <a:latin typeface="Noto Serif Bold"/>
              <a:ea typeface="Noto Serif Bold"/>
              <a:cs typeface="Noto Serif Bold"/>
              <a:sym typeface="Noto Serif Bold"/>
            </a:endParaRPr>
          </a:p>
        </p:txBody>
      </p:sp>
    </p:spTree>
    <p:extLst>
      <p:ext uri="{BB962C8B-B14F-4D97-AF65-F5344CB8AC3E}">
        <p14:creationId xmlns:p14="http://schemas.microsoft.com/office/powerpoint/2010/main" val="19261560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6212CF-DA2B-C1EB-A906-6A008A264C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E91F3D55-80F7-959D-0D04-3BE183EE89A8}"/>
              </a:ext>
            </a:extLst>
          </p:cNvPr>
          <p:cNvSpPr/>
          <p:nvPr/>
        </p:nvSpPr>
        <p:spPr>
          <a:xfrm>
            <a:off x="16565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250" r="-6250"/>
            </a:stretch>
          </a:blipFill>
        </p:spPr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CFFBD07D-68FC-54A5-2F72-7C50B9A31EC7}"/>
              </a:ext>
            </a:extLst>
          </p:cNvPr>
          <p:cNvSpPr/>
          <p:nvPr/>
        </p:nvSpPr>
        <p:spPr>
          <a:xfrm flipH="1">
            <a:off x="0" y="6175783"/>
            <a:ext cx="6176060" cy="4114800"/>
          </a:xfrm>
          <a:custGeom>
            <a:avLst/>
            <a:gdLst/>
            <a:ahLst/>
            <a:cxnLst/>
            <a:rect l="l" t="t" r="r" b="b"/>
            <a:pathLst>
              <a:path w="6176060" h="4114800">
                <a:moveTo>
                  <a:pt x="6176060" y="0"/>
                </a:moveTo>
                <a:lnTo>
                  <a:pt x="0" y="0"/>
                </a:lnTo>
                <a:lnTo>
                  <a:pt x="0" y="4114800"/>
                </a:lnTo>
                <a:lnTo>
                  <a:pt x="6176060" y="4114800"/>
                </a:lnTo>
                <a:lnTo>
                  <a:pt x="6176060" y="0"/>
                </a:lnTo>
                <a:close/>
              </a:path>
            </a:pathLst>
          </a:custGeom>
          <a:blipFill>
            <a:blip r:embed="rId3">
              <a:alphaModFix amt="60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577B9F30-17A8-0623-F022-75AD502F08E7}"/>
              </a:ext>
            </a:extLst>
          </p:cNvPr>
          <p:cNvSpPr txBox="1"/>
          <p:nvPr/>
        </p:nvSpPr>
        <p:spPr>
          <a:xfrm>
            <a:off x="1066800" y="-419100"/>
            <a:ext cx="15759530" cy="197983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9600" b="1" dirty="0">
                <a:solidFill>
                  <a:srgbClr val="F8F4EB"/>
                </a:solidFill>
                <a:latin typeface="Noto Serif"/>
                <a:ea typeface="Noto Serif"/>
                <a:cs typeface="Noto Serif"/>
                <a:sym typeface="Noto Serif"/>
              </a:rPr>
              <a:t>Counsel – the plan of God</a:t>
            </a:r>
            <a:endParaRPr lang="en-US" sz="9600" dirty="0">
              <a:solidFill>
                <a:srgbClr val="F8F4EB"/>
              </a:solidFill>
              <a:latin typeface="Noto Serif Bold"/>
              <a:ea typeface="Noto Serif Bold"/>
              <a:cs typeface="Noto Serif Bold"/>
              <a:sym typeface="Noto Serif Bold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75F008B-C7C2-FB55-04DF-E3FB5EFE4CFB}"/>
              </a:ext>
            </a:extLst>
          </p:cNvPr>
          <p:cNvSpPr txBox="1"/>
          <p:nvPr/>
        </p:nvSpPr>
        <p:spPr>
          <a:xfrm>
            <a:off x="1050235" y="2324100"/>
            <a:ext cx="16888660" cy="53923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sz="6000" dirty="0">
                <a:solidFill>
                  <a:srgbClr val="F8F4EB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Proverbs 19:21</a:t>
            </a:r>
          </a:p>
          <a:p>
            <a:pPr>
              <a:lnSpc>
                <a:spcPct val="150000"/>
              </a:lnSpc>
            </a:pPr>
            <a:r>
              <a:rPr lang="en-US" sz="6000" dirty="0">
                <a:solidFill>
                  <a:srgbClr val="F8F4EB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There are many devices in a man’s heart: nevertheless the COUNSEL of THE LORD, that shall stand.</a:t>
            </a:r>
          </a:p>
        </p:txBody>
      </p:sp>
    </p:spTree>
    <p:extLst>
      <p:ext uri="{BB962C8B-B14F-4D97-AF65-F5344CB8AC3E}">
        <p14:creationId xmlns:p14="http://schemas.microsoft.com/office/powerpoint/2010/main" val="2766334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D34547-71CF-B17A-D467-C8CBBFB986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E0C424BE-3D02-1070-3DE7-D13DF5E013C4}"/>
              </a:ext>
            </a:extLst>
          </p:cNvPr>
          <p:cNvSpPr/>
          <p:nvPr/>
        </p:nvSpPr>
        <p:spPr>
          <a:xfrm>
            <a:off x="-6626" y="21535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250" r="-6250"/>
            </a:stretch>
          </a:blipFill>
        </p:spPr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596807C5-F961-B46E-61D9-600336F39AF7}"/>
              </a:ext>
            </a:extLst>
          </p:cNvPr>
          <p:cNvSpPr/>
          <p:nvPr/>
        </p:nvSpPr>
        <p:spPr>
          <a:xfrm flipH="1">
            <a:off x="0" y="6175783"/>
            <a:ext cx="6176060" cy="4114800"/>
          </a:xfrm>
          <a:custGeom>
            <a:avLst/>
            <a:gdLst/>
            <a:ahLst/>
            <a:cxnLst/>
            <a:rect l="l" t="t" r="r" b="b"/>
            <a:pathLst>
              <a:path w="6176060" h="4114800">
                <a:moveTo>
                  <a:pt x="6176060" y="0"/>
                </a:moveTo>
                <a:lnTo>
                  <a:pt x="0" y="0"/>
                </a:lnTo>
                <a:lnTo>
                  <a:pt x="0" y="4114800"/>
                </a:lnTo>
                <a:lnTo>
                  <a:pt x="6176060" y="4114800"/>
                </a:lnTo>
                <a:lnTo>
                  <a:pt x="6176060" y="0"/>
                </a:lnTo>
                <a:close/>
              </a:path>
            </a:pathLst>
          </a:custGeom>
          <a:blipFill>
            <a:blip r:embed="rId3">
              <a:alphaModFix amt="60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0258487B-C495-FBBA-75A0-CFDF7D2ED70A}"/>
              </a:ext>
            </a:extLst>
          </p:cNvPr>
          <p:cNvSpPr txBox="1"/>
          <p:nvPr/>
        </p:nvSpPr>
        <p:spPr>
          <a:xfrm>
            <a:off x="1050235" y="127247"/>
            <a:ext cx="15759530" cy="197983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9600" b="1" dirty="0">
                <a:solidFill>
                  <a:srgbClr val="F8F4EB"/>
                </a:solidFill>
                <a:latin typeface="Noto Serif"/>
                <a:ea typeface="Noto Serif"/>
                <a:cs typeface="Noto Serif"/>
                <a:sym typeface="Noto Serif"/>
              </a:rPr>
              <a:t>Counsel – the plan of God</a:t>
            </a:r>
            <a:endParaRPr lang="en-US" sz="9600" dirty="0">
              <a:solidFill>
                <a:srgbClr val="F8F4EB"/>
              </a:solidFill>
              <a:latin typeface="Noto Serif Bold"/>
              <a:ea typeface="Noto Serif Bold"/>
              <a:cs typeface="Noto Serif Bold"/>
              <a:sym typeface="Noto Serif Bold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0EEF87F-CF41-8729-8A1B-FA90B9990382}"/>
              </a:ext>
            </a:extLst>
          </p:cNvPr>
          <p:cNvSpPr txBox="1"/>
          <p:nvPr/>
        </p:nvSpPr>
        <p:spPr>
          <a:xfrm>
            <a:off x="1050235" y="2324100"/>
            <a:ext cx="16888660" cy="59316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sz="6600" dirty="0">
                <a:solidFill>
                  <a:srgbClr val="F8F4EB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Proverbs 20:18</a:t>
            </a:r>
          </a:p>
          <a:p>
            <a:pPr>
              <a:lnSpc>
                <a:spcPct val="150000"/>
              </a:lnSpc>
            </a:pPr>
            <a:r>
              <a:rPr lang="en-US" sz="6600" dirty="0">
                <a:solidFill>
                  <a:srgbClr val="F8F4EB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Every PURPOSE is established by COUNSEL and with good advice make war.</a:t>
            </a:r>
          </a:p>
        </p:txBody>
      </p:sp>
    </p:spTree>
    <p:extLst>
      <p:ext uri="{BB962C8B-B14F-4D97-AF65-F5344CB8AC3E}">
        <p14:creationId xmlns:p14="http://schemas.microsoft.com/office/powerpoint/2010/main" val="27619794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EC530D-6045-C2C6-BCD7-9E78A37957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ADA63C18-D485-BF89-1968-87899E5131FE}"/>
              </a:ext>
            </a:extLst>
          </p:cNvPr>
          <p:cNvSpPr/>
          <p:nvPr/>
        </p:nvSpPr>
        <p:spPr>
          <a:xfrm>
            <a:off x="16565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250" r="-6250"/>
            </a:stretch>
          </a:blipFill>
        </p:spPr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A951BBDE-A1D3-BDAC-DE50-0425130B7870}"/>
              </a:ext>
            </a:extLst>
          </p:cNvPr>
          <p:cNvSpPr/>
          <p:nvPr/>
        </p:nvSpPr>
        <p:spPr>
          <a:xfrm flipH="1">
            <a:off x="0" y="6175783"/>
            <a:ext cx="6176060" cy="4114800"/>
          </a:xfrm>
          <a:custGeom>
            <a:avLst/>
            <a:gdLst/>
            <a:ahLst/>
            <a:cxnLst/>
            <a:rect l="l" t="t" r="r" b="b"/>
            <a:pathLst>
              <a:path w="6176060" h="4114800">
                <a:moveTo>
                  <a:pt x="6176060" y="0"/>
                </a:moveTo>
                <a:lnTo>
                  <a:pt x="0" y="0"/>
                </a:lnTo>
                <a:lnTo>
                  <a:pt x="0" y="4114800"/>
                </a:lnTo>
                <a:lnTo>
                  <a:pt x="6176060" y="4114800"/>
                </a:lnTo>
                <a:lnTo>
                  <a:pt x="6176060" y="0"/>
                </a:lnTo>
                <a:close/>
              </a:path>
            </a:pathLst>
          </a:custGeom>
          <a:blipFill>
            <a:blip r:embed="rId3">
              <a:alphaModFix amt="60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B90F4303-2B01-DD91-61A5-388F2FB5952A}"/>
              </a:ext>
            </a:extLst>
          </p:cNvPr>
          <p:cNvSpPr txBox="1"/>
          <p:nvPr/>
        </p:nvSpPr>
        <p:spPr>
          <a:xfrm>
            <a:off x="1066800" y="-419100"/>
            <a:ext cx="15759530" cy="197983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9600" b="1" dirty="0">
                <a:solidFill>
                  <a:srgbClr val="F8F4EB"/>
                </a:solidFill>
                <a:latin typeface="Noto Serif"/>
                <a:ea typeface="Noto Serif"/>
                <a:cs typeface="Noto Serif"/>
                <a:sym typeface="Noto Serif"/>
              </a:rPr>
              <a:t>Counsel – the plan of God</a:t>
            </a:r>
            <a:endParaRPr lang="en-US" sz="9600" dirty="0">
              <a:solidFill>
                <a:srgbClr val="F8F4EB"/>
              </a:solidFill>
              <a:latin typeface="Noto Serif Bold"/>
              <a:ea typeface="Noto Serif Bold"/>
              <a:cs typeface="Noto Serif Bold"/>
              <a:sym typeface="Noto Serif Bold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453CF33-151D-48D6-17A4-99C2403146D2}"/>
              </a:ext>
            </a:extLst>
          </p:cNvPr>
          <p:cNvSpPr txBox="1"/>
          <p:nvPr/>
        </p:nvSpPr>
        <p:spPr>
          <a:xfrm>
            <a:off x="914400" y="1790700"/>
            <a:ext cx="16888660" cy="90327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sz="4400" dirty="0">
                <a:solidFill>
                  <a:srgbClr val="F8F4EB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Isaiah 46:10-11</a:t>
            </a:r>
          </a:p>
          <a:p>
            <a:pPr>
              <a:lnSpc>
                <a:spcPct val="150000"/>
              </a:lnSpc>
            </a:pPr>
            <a:r>
              <a:rPr lang="en-US" sz="4400" dirty="0">
                <a:solidFill>
                  <a:srgbClr val="F8F4EB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Declaring the end from the beginning, and from ancient times the things that are not yet done, saying, My COUNSEL shall stand, and I will do all my pleasure:</a:t>
            </a:r>
          </a:p>
          <a:p>
            <a:pPr>
              <a:lnSpc>
                <a:spcPct val="150000"/>
              </a:lnSpc>
            </a:pPr>
            <a:r>
              <a:rPr lang="en-US" sz="4400" dirty="0">
                <a:solidFill>
                  <a:srgbClr val="F8F4EB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Calling a ravenous bird from the east, the man that EXECUTETH MY COUNSEL from a far country: yea, I have spoken it, I will also bring it to pass: I have PURPOSED IT, I will also do it.</a:t>
            </a:r>
          </a:p>
          <a:p>
            <a:pPr>
              <a:lnSpc>
                <a:spcPct val="150000"/>
              </a:lnSpc>
            </a:pPr>
            <a:endParaRPr lang="en-US" sz="4400" dirty="0">
              <a:solidFill>
                <a:srgbClr val="F8F4EB"/>
              </a:solidFill>
              <a:latin typeface="Noto Serif Bold"/>
              <a:ea typeface="Noto Serif Bold"/>
              <a:cs typeface="Noto Serif Bold"/>
              <a:sym typeface="Noto Serif Bold"/>
            </a:endParaRPr>
          </a:p>
        </p:txBody>
      </p:sp>
    </p:spTree>
    <p:extLst>
      <p:ext uri="{BB962C8B-B14F-4D97-AF65-F5344CB8AC3E}">
        <p14:creationId xmlns:p14="http://schemas.microsoft.com/office/powerpoint/2010/main" val="7859625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61DFF9-8A94-408F-0AD6-875F474811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94935729-E911-DCE2-27C1-4B584B65F0FB}"/>
              </a:ext>
            </a:extLst>
          </p:cNvPr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250" r="-6250"/>
            </a:stretch>
          </a:blipFill>
        </p:spPr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6EFF20BC-50C0-1EA7-06CD-EB13DD69C7E8}"/>
              </a:ext>
            </a:extLst>
          </p:cNvPr>
          <p:cNvSpPr/>
          <p:nvPr/>
        </p:nvSpPr>
        <p:spPr>
          <a:xfrm flipH="1">
            <a:off x="0" y="6175783"/>
            <a:ext cx="6176060" cy="4114800"/>
          </a:xfrm>
          <a:custGeom>
            <a:avLst/>
            <a:gdLst/>
            <a:ahLst/>
            <a:cxnLst/>
            <a:rect l="l" t="t" r="r" b="b"/>
            <a:pathLst>
              <a:path w="6176060" h="4114800">
                <a:moveTo>
                  <a:pt x="6176060" y="0"/>
                </a:moveTo>
                <a:lnTo>
                  <a:pt x="0" y="0"/>
                </a:lnTo>
                <a:lnTo>
                  <a:pt x="0" y="4114800"/>
                </a:lnTo>
                <a:lnTo>
                  <a:pt x="6176060" y="4114800"/>
                </a:lnTo>
                <a:lnTo>
                  <a:pt x="6176060" y="0"/>
                </a:lnTo>
                <a:close/>
              </a:path>
            </a:pathLst>
          </a:custGeom>
          <a:blipFill>
            <a:blip r:embed="rId3">
              <a:alphaModFix amt="60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2DC46719-1710-0458-6E16-4DE6671C8B7F}"/>
              </a:ext>
            </a:extLst>
          </p:cNvPr>
          <p:cNvSpPr txBox="1"/>
          <p:nvPr/>
        </p:nvSpPr>
        <p:spPr>
          <a:xfrm>
            <a:off x="1264235" y="1409700"/>
            <a:ext cx="15759530" cy="725525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16600" b="1" dirty="0">
                <a:solidFill>
                  <a:srgbClr val="F8F4EB"/>
                </a:solidFill>
                <a:latin typeface="Noto Serif"/>
                <a:ea typeface="Noto Serif"/>
                <a:cs typeface="Noto Serif"/>
                <a:sym typeface="Noto Serif"/>
              </a:rPr>
              <a:t>THE PURPOSE OF GOD</a:t>
            </a:r>
            <a:endParaRPr lang="en-US" sz="16600" dirty="0">
              <a:solidFill>
                <a:srgbClr val="F8F4EB"/>
              </a:solidFill>
              <a:latin typeface="Noto Serif Bold"/>
              <a:ea typeface="Noto Serif Bold"/>
              <a:cs typeface="Noto Serif Bold"/>
              <a:sym typeface="Noto Serif Bold"/>
            </a:endParaRPr>
          </a:p>
        </p:txBody>
      </p:sp>
    </p:spTree>
    <p:extLst>
      <p:ext uri="{BB962C8B-B14F-4D97-AF65-F5344CB8AC3E}">
        <p14:creationId xmlns:p14="http://schemas.microsoft.com/office/powerpoint/2010/main" val="11069182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F2AA9D-7C3D-07D8-DA7F-567D254C46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748544A2-FF02-D2DE-A884-B81A4D404AAF}"/>
              </a:ext>
            </a:extLst>
          </p:cNvPr>
          <p:cNvSpPr/>
          <p:nvPr/>
        </p:nvSpPr>
        <p:spPr>
          <a:xfrm>
            <a:off x="16565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250" r="-6250"/>
            </a:stretch>
          </a:blipFill>
        </p:spPr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C2AA4D2A-0D84-9E89-B68F-B9BF23C024F8}"/>
              </a:ext>
            </a:extLst>
          </p:cNvPr>
          <p:cNvSpPr/>
          <p:nvPr/>
        </p:nvSpPr>
        <p:spPr>
          <a:xfrm flipH="1">
            <a:off x="0" y="6175783"/>
            <a:ext cx="6176060" cy="4114800"/>
          </a:xfrm>
          <a:custGeom>
            <a:avLst/>
            <a:gdLst/>
            <a:ahLst/>
            <a:cxnLst/>
            <a:rect l="l" t="t" r="r" b="b"/>
            <a:pathLst>
              <a:path w="6176060" h="4114800">
                <a:moveTo>
                  <a:pt x="6176060" y="0"/>
                </a:moveTo>
                <a:lnTo>
                  <a:pt x="0" y="0"/>
                </a:lnTo>
                <a:lnTo>
                  <a:pt x="0" y="4114800"/>
                </a:lnTo>
                <a:lnTo>
                  <a:pt x="6176060" y="4114800"/>
                </a:lnTo>
                <a:lnTo>
                  <a:pt x="6176060" y="0"/>
                </a:lnTo>
                <a:close/>
              </a:path>
            </a:pathLst>
          </a:custGeom>
          <a:blipFill>
            <a:blip r:embed="rId3">
              <a:alphaModFix amt="60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C0AD19B9-E55C-9CB5-9192-447396D09C73}"/>
              </a:ext>
            </a:extLst>
          </p:cNvPr>
          <p:cNvSpPr txBox="1"/>
          <p:nvPr/>
        </p:nvSpPr>
        <p:spPr>
          <a:xfrm>
            <a:off x="1066800" y="-266700"/>
            <a:ext cx="16992600" cy="3146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sz="7200" b="1" dirty="0">
                <a:solidFill>
                  <a:srgbClr val="F8F4EB"/>
                </a:solidFill>
                <a:latin typeface="Noto Serif"/>
                <a:ea typeface="Noto Serif"/>
                <a:cs typeface="Noto Serif"/>
                <a:sym typeface="Noto Serif"/>
              </a:rPr>
              <a:t>Purpose – the ultimate underlying reason of God’s designs and plans</a:t>
            </a:r>
            <a:endParaRPr lang="en-US" sz="7200" dirty="0">
              <a:solidFill>
                <a:srgbClr val="F8F4EB"/>
              </a:solidFill>
              <a:latin typeface="Noto Serif Bold"/>
              <a:ea typeface="Noto Serif Bold"/>
              <a:cs typeface="Noto Serif Bold"/>
              <a:sym typeface="Noto Serif Bold"/>
            </a:endParaRPr>
          </a:p>
        </p:txBody>
      </p:sp>
      <p:sp>
        <p:nvSpPr>
          <p:cNvPr id="6" name="TextBox 4">
            <a:extLst>
              <a:ext uri="{FF2B5EF4-FFF2-40B4-BE49-F238E27FC236}">
                <a16:creationId xmlns:a16="http://schemas.microsoft.com/office/drawing/2014/main" id="{4F329A4F-618D-3C45-2841-B51CC53A04BD}"/>
              </a:ext>
            </a:extLst>
          </p:cNvPr>
          <p:cNvSpPr txBox="1"/>
          <p:nvPr/>
        </p:nvSpPr>
        <p:spPr>
          <a:xfrm>
            <a:off x="854765" y="2880187"/>
            <a:ext cx="16992600" cy="677736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sz="6000" b="1" dirty="0">
                <a:solidFill>
                  <a:srgbClr val="F8F4EB"/>
                </a:solidFill>
                <a:latin typeface="Noto Serif"/>
                <a:ea typeface="Noto Serif"/>
                <a:cs typeface="Noto Serif"/>
                <a:sym typeface="Noto Serif"/>
              </a:rPr>
              <a:t>Isaiah 14:24</a:t>
            </a:r>
          </a:p>
          <a:p>
            <a:pPr>
              <a:lnSpc>
                <a:spcPct val="150000"/>
              </a:lnSpc>
            </a:pPr>
            <a:r>
              <a:rPr lang="en-US" sz="6000" b="1" dirty="0">
                <a:solidFill>
                  <a:srgbClr val="F8F4EB"/>
                </a:solidFill>
                <a:latin typeface="Noto Serif"/>
                <a:ea typeface="Noto Serif"/>
                <a:cs typeface="Noto Serif"/>
                <a:sym typeface="Noto Serif"/>
              </a:rPr>
              <a:t>The LORD of hosts hath sworn, saying, Surely as I have thought so shall it come to pass; and AS I HAVE PURPOSED, so shall it stand:</a:t>
            </a:r>
          </a:p>
        </p:txBody>
      </p:sp>
    </p:spTree>
    <p:extLst>
      <p:ext uri="{BB962C8B-B14F-4D97-AF65-F5344CB8AC3E}">
        <p14:creationId xmlns:p14="http://schemas.microsoft.com/office/powerpoint/2010/main" val="424072793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F51047-037C-95F7-E660-AB7CE67D7E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0B32AD55-FDA5-107A-2DAC-411B48CF0FBE}"/>
              </a:ext>
            </a:extLst>
          </p:cNvPr>
          <p:cNvSpPr/>
          <p:nvPr/>
        </p:nvSpPr>
        <p:spPr>
          <a:xfrm>
            <a:off x="16565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250" r="-6250"/>
            </a:stretch>
          </a:blipFill>
        </p:spPr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0F92003E-7D94-C560-14CE-440CAA40D8CF}"/>
              </a:ext>
            </a:extLst>
          </p:cNvPr>
          <p:cNvSpPr/>
          <p:nvPr/>
        </p:nvSpPr>
        <p:spPr>
          <a:xfrm flipH="1">
            <a:off x="0" y="6175783"/>
            <a:ext cx="6176060" cy="4114800"/>
          </a:xfrm>
          <a:custGeom>
            <a:avLst/>
            <a:gdLst/>
            <a:ahLst/>
            <a:cxnLst/>
            <a:rect l="l" t="t" r="r" b="b"/>
            <a:pathLst>
              <a:path w="6176060" h="4114800">
                <a:moveTo>
                  <a:pt x="6176060" y="0"/>
                </a:moveTo>
                <a:lnTo>
                  <a:pt x="0" y="0"/>
                </a:lnTo>
                <a:lnTo>
                  <a:pt x="0" y="4114800"/>
                </a:lnTo>
                <a:lnTo>
                  <a:pt x="6176060" y="4114800"/>
                </a:lnTo>
                <a:lnTo>
                  <a:pt x="6176060" y="0"/>
                </a:lnTo>
                <a:close/>
              </a:path>
            </a:pathLst>
          </a:custGeom>
          <a:blipFill>
            <a:blip r:embed="rId3">
              <a:alphaModFix amt="60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C9E1E7CB-4D1E-4113-1D42-2BCA1FAFC7A9}"/>
              </a:ext>
            </a:extLst>
          </p:cNvPr>
          <p:cNvSpPr txBox="1"/>
          <p:nvPr/>
        </p:nvSpPr>
        <p:spPr>
          <a:xfrm>
            <a:off x="1066800" y="-266700"/>
            <a:ext cx="16992600" cy="3146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sz="7200" b="1" dirty="0">
                <a:solidFill>
                  <a:srgbClr val="F8F4EB"/>
                </a:solidFill>
                <a:latin typeface="Noto Serif"/>
                <a:ea typeface="Noto Serif"/>
                <a:cs typeface="Noto Serif"/>
                <a:sym typeface="Noto Serif"/>
              </a:rPr>
              <a:t>Purpose – the ultimate underlying reason of God’s designs and plans</a:t>
            </a:r>
            <a:endParaRPr lang="en-US" sz="7200" dirty="0">
              <a:solidFill>
                <a:srgbClr val="F8F4EB"/>
              </a:solidFill>
              <a:latin typeface="Noto Serif Bold"/>
              <a:ea typeface="Noto Serif Bold"/>
              <a:cs typeface="Noto Serif Bold"/>
              <a:sym typeface="Noto Serif Bold"/>
            </a:endParaRPr>
          </a:p>
        </p:txBody>
      </p:sp>
      <p:sp>
        <p:nvSpPr>
          <p:cNvPr id="6" name="TextBox 4">
            <a:extLst>
              <a:ext uri="{FF2B5EF4-FFF2-40B4-BE49-F238E27FC236}">
                <a16:creationId xmlns:a16="http://schemas.microsoft.com/office/drawing/2014/main" id="{425B7EF1-5D24-4E8A-139C-C5FCCEA72392}"/>
              </a:ext>
            </a:extLst>
          </p:cNvPr>
          <p:cNvSpPr txBox="1"/>
          <p:nvPr/>
        </p:nvSpPr>
        <p:spPr>
          <a:xfrm>
            <a:off x="854765" y="2880187"/>
            <a:ext cx="16992600" cy="700140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sz="4400" b="1" dirty="0">
                <a:solidFill>
                  <a:srgbClr val="F8F4EB"/>
                </a:solidFill>
                <a:latin typeface="Noto Serif"/>
                <a:ea typeface="Noto Serif"/>
                <a:cs typeface="Noto Serif"/>
                <a:sym typeface="Noto Serif"/>
              </a:rPr>
              <a:t>Isaiah 14:26-27</a:t>
            </a:r>
          </a:p>
          <a:p>
            <a:pPr>
              <a:lnSpc>
                <a:spcPct val="150000"/>
              </a:lnSpc>
            </a:pPr>
            <a:r>
              <a:rPr lang="en-US" sz="4400" b="1" dirty="0">
                <a:solidFill>
                  <a:srgbClr val="F8F4EB"/>
                </a:solidFill>
                <a:latin typeface="Noto Serif"/>
                <a:ea typeface="Noto Serif"/>
                <a:cs typeface="Noto Serif"/>
                <a:sym typeface="Noto Serif"/>
              </a:rPr>
              <a:t>This is the purpose that is purposed upon the whole earth; and this is the hand that is stretched out upon all the nations.</a:t>
            </a:r>
          </a:p>
          <a:p>
            <a:pPr>
              <a:lnSpc>
                <a:spcPct val="150000"/>
              </a:lnSpc>
            </a:pPr>
            <a:r>
              <a:rPr lang="en-US" sz="4400" b="1" dirty="0">
                <a:solidFill>
                  <a:srgbClr val="F8F4EB"/>
                </a:solidFill>
                <a:latin typeface="Noto Serif"/>
                <a:ea typeface="Noto Serif"/>
                <a:cs typeface="Noto Serif"/>
                <a:sym typeface="Noto Serif"/>
              </a:rPr>
              <a:t>For the LORD of hosts hath PURPOSED, and WHO SHALL DISANNUL it? and his hand is stretched out , and who shall turn it back?</a:t>
            </a:r>
          </a:p>
        </p:txBody>
      </p:sp>
    </p:spTree>
    <p:extLst>
      <p:ext uri="{BB962C8B-B14F-4D97-AF65-F5344CB8AC3E}">
        <p14:creationId xmlns:p14="http://schemas.microsoft.com/office/powerpoint/2010/main" val="17111917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7A6894-9149-4B24-1742-52558BFD40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6D935CE8-0D27-7482-7B95-E0C81A2A6348}"/>
              </a:ext>
            </a:extLst>
          </p:cNvPr>
          <p:cNvSpPr/>
          <p:nvPr/>
        </p:nvSpPr>
        <p:spPr>
          <a:xfrm>
            <a:off x="16565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250" r="-6250"/>
            </a:stretch>
          </a:blipFill>
        </p:spPr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11092801-1038-3A03-91E7-7638F97FCE3F}"/>
              </a:ext>
            </a:extLst>
          </p:cNvPr>
          <p:cNvSpPr/>
          <p:nvPr/>
        </p:nvSpPr>
        <p:spPr>
          <a:xfrm flipH="1">
            <a:off x="0" y="6175783"/>
            <a:ext cx="6176060" cy="4114800"/>
          </a:xfrm>
          <a:custGeom>
            <a:avLst/>
            <a:gdLst/>
            <a:ahLst/>
            <a:cxnLst/>
            <a:rect l="l" t="t" r="r" b="b"/>
            <a:pathLst>
              <a:path w="6176060" h="4114800">
                <a:moveTo>
                  <a:pt x="6176060" y="0"/>
                </a:moveTo>
                <a:lnTo>
                  <a:pt x="0" y="0"/>
                </a:lnTo>
                <a:lnTo>
                  <a:pt x="0" y="4114800"/>
                </a:lnTo>
                <a:lnTo>
                  <a:pt x="6176060" y="4114800"/>
                </a:lnTo>
                <a:lnTo>
                  <a:pt x="6176060" y="0"/>
                </a:lnTo>
                <a:close/>
              </a:path>
            </a:pathLst>
          </a:custGeom>
          <a:blipFill>
            <a:blip r:embed="rId3">
              <a:alphaModFix amt="60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6" name="TextBox 4">
            <a:extLst>
              <a:ext uri="{FF2B5EF4-FFF2-40B4-BE49-F238E27FC236}">
                <a16:creationId xmlns:a16="http://schemas.microsoft.com/office/drawing/2014/main" id="{ABA09BAE-30A5-D744-E65E-522DEF41222C}"/>
              </a:ext>
            </a:extLst>
          </p:cNvPr>
          <p:cNvSpPr txBox="1"/>
          <p:nvPr/>
        </p:nvSpPr>
        <p:spPr>
          <a:xfrm>
            <a:off x="762000" y="495300"/>
            <a:ext cx="16992600" cy="87459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sz="4800" b="1" dirty="0">
                <a:solidFill>
                  <a:srgbClr val="F8F4EB"/>
                </a:solidFill>
                <a:latin typeface="Noto Serif"/>
                <a:ea typeface="Noto Serif"/>
                <a:cs typeface="Noto Serif"/>
                <a:sym typeface="Noto Serif"/>
              </a:rPr>
              <a:t>Ephesians 1:9</a:t>
            </a:r>
          </a:p>
          <a:p>
            <a:pPr>
              <a:lnSpc>
                <a:spcPct val="150000"/>
              </a:lnSpc>
            </a:pPr>
            <a:r>
              <a:rPr lang="en-US" sz="4800" b="1" dirty="0">
                <a:solidFill>
                  <a:srgbClr val="F8F4EB"/>
                </a:solidFill>
                <a:latin typeface="Noto Serif"/>
                <a:ea typeface="Noto Serif"/>
                <a:cs typeface="Noto Serif"/>
                <a:sym typeface="Noto Serif"/>
              </a:rPr>
              <a:t>Having made known unto us the mystery of his will, according to his good pleasure which he hath PURPOSED in himself.</a:t>
            </a:r>
          </a:p>
          <a:p>
            <a:pPr>
              <a:lnSpc>
                <a:spcPct val="150000"/>
              </a:lnSpc>
            </a:pPr>
            <a:r>
              <a:rPr lang="en-US" sz="4800" b="1" dirty="0">
                <a:solidFill>
                  <a:srgbClr val="F8F4EB"/>
                </a:solidFill>
                <a:latin typeface="Noto Serif"/>
                <a:ea typeface="Noto Serif"/>
                <a:cs typeface="Noto Serif"/>
                <a:sym typeface="Noto Serif"/>
              </a:rPr>
              <a:t>Ephesians 1:11</a:t>
            </a:r>
          </a:p>
          <a:p>
            <a:pPr>
              <a:lnSpc>
                <a:spcPct val="150000"/>
              </a:lnSpc>
            </a:pPr>
            <a:r>
              <a:rPr lang="en-US" sz="4800" b="1" dirty="0">
                <a:solidFill>
                  <a:srgbClr val="F8F4EB"/>
                </a:solidFill>
                <a:latin typeface="Noto Serif"/>
                <a:ea typeface="Noto Serif"/>
                <a:cs typeface="Noto Serif"/>
                <a:sym typeface="Noto Serif"/>
              </a:rPr>
              <a:t>In whom we have obtained an inheritance, being predestinated according to the PURPOSE of him who worketh all things after the COUNSEL of his own WILL.</a:t>
            </a:r>
          </a:p>
        </p:txBody>
      </p:sp>
    </p:spTree>
    <p:extLst>
      <p:ext uri="{BB962C8B-B14F-4D97-AF65-F5344CB8AC3E}">
        <p14:creationId xmlns:p14="http://schemas.microsoft.com/office/powerpoint/2010/main" val="67510671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61A87C-AA9D-D199-74FB-A95C5BA94E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4C3D2AC0-0219-F914-995C-EA2352779364}"/>
              </a:ext>
            </a:extLst>
          </p:cNvPr>
          <p:cNvSpPr/>
          <p:nvPr/>
        </p:nvSpPr>
        <p:spPr>
          <a:xfrm>
            <a:off x="16565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250" r="-6250"/>
            </a:stretch>
          </a:blipFill>
        </p:spPr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D4D1D0E0-D817-F148-1436-9CA59137781D}"/>
              </a:ext>
            </a:extLst>
          </p:cNvPr>
          <p:cNvSpPr/>
          <p:nvPr/>
        </p:nvSpPr>
        <p:spPr>
          <a:xfrm flipH="1">
            <a:off x="0" y="6175783"/>
            <a:ext cx="6176060" cy="4114800"/>
          </a:xfrm>
          <a:custGeom>
            <a:avLst/>
            <a:gdLst/>
            <a:ahLst/>
            <a:cxnLst/>
            <a:rect l="l" t="t" r="r" b="b"/>
            <a:pathLst>
              <a:path w="6176060" h="4114800">
                <a:moveTo>
                  <a:pt x="6176060" y="0"/>
                </a:moveTo>
                <a:lnTo>
                  <a:pt x="0" y="0"/>
                </a:lnTo>
                <a:lnTo>
                  <a:pt x="0" y="4114800"/>
                </a:lnTo>
                <a:lnTo>
                  <a:pt x="6176060" y="4114800"/>
                </a:lnTo>
                <a:lnTo>
                  <a:pt x="6176060" y="0"/>
                </a:lnTo>
                <a:close/>
              </a:path>
            </a:pathLst>
          </a:custGeom>
          <a:blipFill>
            <a:blip r:embed="rId3">
              <a:alphaModFix amt="60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6" name="TextBox 4">
            <a:extLst>
              <a:ext uri="{FF2B5EF4-FFF2-40B4-BE49-F238E27FC236}">
                <a16:creationId xmlns:a16="http://schemas.microsoft.com/office/drawing/2014/main" id="{70031AD6-372B-1EC1-B423-D9E8C95C21BB}"/>
              </a:ext>
            </a:extLst>
          </p:cNvPr>
          <p:cNvSpPr txBox="1"/>
          <p:nvPr/>
        </p:nvSpPr>
        <p:spPr>
          <a:xfrm>
            <a:off x="762000" y="1455815"/>
            <a:ext cx="17297400" cy="677736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sz="6000" b="1" dirty="0">
                <a:solidFill>
                  <a:srgbClr val="F8F4EB"/>
                </a:solidFill>
                <a:latin typeface="Noto Serif"/>
                <a:ea typeface="Noto Serif"/>
                <a:cs typeface="Noto Serif"/>
                <a:sym typeface="Noto Serif"/>
              </a:rPr>
              <a:t>Do not worry about the situation, the circumstances, whatever you may be facing:</a:t>
            </a:r>
          </a:p>
          <a:p>
            <a:pPr>
              <a:lnSpc>
                <a:spcPct val="150000"/>
              </a:lnSpc>
            </a:pPr>
            <a:r>
              <a:rPr lang="en-US" sz="6000" b="1" dirty="0">
                <a:solidFill>
                  <a:srgbClr val="F8F4EB"/>
                </a:solidFill>
                <a:latin typeface="Noto Serif"/>
                <a:ea typeface="Noto Serif"/>
                <a:cs typeface="Noto Serif"/>
                <a:sym typeface="Noto Serif"/>
              </a:rPr>
              <a:t>THE PURPOSE WAS LAID BEFORE THE CIRCUMSTANCE, and GOD HAS GOOD PURPOSES!</a:t>
            </a:r>
          </a:p>
        </p:txBody>
      </p:sp>
    </p:spTree>
    <p:extLst>
      <p:ext uri="{BB962C8B-B14F-4D97-AF65-F5344CB8AC3E}">
        <p14:creationId xmlns:p14="http://schemas.microsoft.com/office/powerpoint/2010/main" val="113007791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12572C-ED1F-D214-FBFC-9E50DC83E6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20D5CA2A-3C06-66CF-68FC-898BC6FE25AA}"/>
              </a:ext>
            </a:extLst>
          </p:cNvPr>
          <p:cNvSpPr/>
          <p:nvPr/>
        </p:nvSpPr>
        <p:spPr>
          <a:xfrm>
            <a:off x="16565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250" r="-6250"/>
            </a:stretch>
          </a:blipFill>
        </p:spPr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F45D5A33-D4AB-37B6-E7A0-69CC862F1397}"/>
              </a:ext>
            </a:extLst>
          </p:cNvPr>
          <p:cNvSpPr/>
          <p:nvPr/>
        </p:nvSpPr>
        <p:spPr>
          <a:xfrm flipH="1">
            <a:off x="0" y="6175783"/>
            <a:ext cx="6176060" cy="4114800"/>
          </a:xfrm>
          <a:custGeom>
            <a:avLst/>
            <a:gdLst/>
            <a:ahLst/>
            <a:cxnLst/>
            <a:rect l="l" t="t" r="r" b="b"/>
            <a:pathLst>
              <a:path w="6176060" h="4114800">
                <a:moveTo>
                  <a:pt x="6176060" y="0"/>
                </a:moveTo>
                <a:lnTo>
                  <a:pt x="0" y="0"/>
                </a:lnTo>
                <a:lnTo>
                  <a:pt x="0" y="4114800"/>
                </a:lnTo>
                <a:lnTo>
                  <a:pt x="6176060" y="4114800"/>
                </a:lnTo>
                <a:lnTo>
                  <a:pt x="6176060" y="0"/>
                </a:lnTo>
                <a:close/>
              </a:path>
            </a:pathLst>
          </a:custGeom>
          <a:blipFill>
            <a:blip r:embed="rId3">
              <a:alphaModFix amt="60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6" name="TextBox 4">
            <a:extLst>
              <a:ext uri="{FF2B5EF4-FFF2-40B4-BE49-F238E27FC236}">
                <a16:creationId xmlns:a16="http://schemas.microsoft.com/office/drawing/2014/main" id="{1BDDA97E-718C-D162-FAC4-184ECE56BDC0}"/>
              </a:ext>
            </a:extLst>
          </p:cNvPr>
          <p:cNvSpPr txBox="1"/>
          <p:nvPr/>
        </p:nvSpPr>
        <p:spPr>
          <a:xfrm>
            <a:off x="762000" y="1455815"/>
            <a:ext cx="17297400" cy="53923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sz="6000" b="1" dirty="0">
                <a:solidFill>
                  <a:srgbClr val="F8F4EB"/>
                </a:solidFill>
                <a:latin typeface="Noto Serif"/>
                <a:ea typeface="Noto Serif"/>
                <a:cs typeface="Noto Serif"/>
                <a:sym typeface="Noto Serif"/>
              </a:rPr>
              <a:t>GOD ONLY ALLOWS HIS WILL TO BE BROKEN, but no one can overrule His COUNSEL, and no one can cancel His purpose!</a:t>
            </a:r>
          </a:p>
        </p:txBody>
      </p:sp>
    </p:spTree>
    <p:extLst>
      <p:ext uri="{BB962C8B-B14F-4D97-AF65-F5344CB8AC3E}">
        <p14:creationId xmlns:p14="http://schemas.microsoft.com/office/powerpoint/2010/main" val="307880295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F9B369-29B3-DE85-16C7-2B243E007E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29A7CD6C-D807-AB35-131C-37CE166622E4}"/>
              </a:ext>
            </a:extLst>
          </p:cNvPr>
          <p:cNvSpPr/>
          <p:nvPr/>
        </p:nvSpPr>
        <p:spPr>
          <a:xfrm>
            <a:off x="-36394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250" r="-6250"/>
            </a:stretch>
          </a:blipFill>
        </p:spPr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30B48360-2EB3-924C-7127-53FE1CB69E3E}"/>
              </a:ext>
            </a:extLst>
          </p:cNvPr>
          <p:cNvSpPr/>
          <p:nvPr/>
        </p:nvSpPr>
        <p:spPr>
          <a:xfrm>
            <a:off x="-6152177" y="2787312"/>
            <a:ext cx="13867858" cy="13867858"/>
          </a:xfrm>
          <a:custGeom>
            <a:avLst/>
            <a:gdLst/>
            <a:ahLst/>
            <a:cxnLst/>
            <a:rect l="l" t="t" r="r" b="b"/>
            <a:pathLst>
              <a:path w="13867858" h="13867858">
                <a:moveTo>
                  <a:pt x="0" y="0"/>
                </a:moveTo>
                <a:lnTo>
                  <a:pt x="13867858" y="0"/>
                </a:lnTo>
                <a:lnTo>
                  <a:pt x="13867858" y="13867857"/>
                </a:lnTo>
                <a:lnTo>
                  <a:pt x="0" y="1386785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80000"/>
            </a:blip>
            <a:stretch>
              <a:fillRect/>
            </a:stretch>
          </a:blipFill>
        </p:spPr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EF1D7C21-A9A7-9021-42B3-38F959C92894}"/>
              </a:ext>
            </a:extLst>
          </p:cNvPr>
          <p:cNvSpPr/>
          <p:nvPr/>
        </p:nvSpPr>
        <p:spPr>
          <a:xfrm>
            <a:off x="13900097" y="-3632307"/>
            <a:ext cx="8775807" cy="8775807"/>
          </a:xfrm>
          <a:custGeom>
            <a:avLst/>
            <a:gdLst/>
            <a:ahLst/>
            <a:cxnLst/>
            <a:rect l="l" t="t" r="r" b="b"/>
            <a:pathLst>
              <a:path w="8775807" h="8775807">
                <a:moveTo>
                  <a:pt x="0" y="0"/>
                </a:moveTo>
                <a:lnTo>
                  <a:pt x="8775806" y="0"/>
                </a:lnTo>
                <a:lnTo>
                  <a:pt x="8775806" y="8775807"/>
                </a:lnTo>
                <a:lnTo>
                  <a:pt x="0" y="877580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80000"/>
            </a:blip>
            <a:stretch>
              <a:fillRect/>
            </a:stretch>
          </a:blipFill>
        </p:spPr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FBA803AD-AAB3-DBFA-DB83-92C45F7E7461}"/>
              </a:ext>
            </a:extLst>
          </p:cNvPr>
          <p:cNvSpPr txBox="1"/>
          <p:nvPr/>
        </p:nvSpPr>
        <p:spPr>
          <a:xfrm>
            <a:off x="650623" y="1553647"/>
            <a:ext cx="16986754" cy="2125582"/>
          </a:xfrm>
          <a:prstGeom prst="rect">
            <a:avLst/>
          </a:prstGeom>
          <a:solidFill>
            <a:schemeClr val="accent1"/>
          </a:solidFill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12148"/>
              </a:lnSpc>
            </a:pPr>
            <a:r>
              <a:rPr lang="en-US" sz="25000" dirty="0">
                <a:solidFill>
                  <a:srgbClr val="FFFFFF"/>
                </a:solidFill>
                <a:latin typeface="Garet"/>
                <a:ea typeface="Garet"/>
                <a:cs typeface="Garet"/>
                <a:sym typeface="Garet"/>
              </a:rPr>
              <a:t>PURPOSE,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DB106EF-1F1D-1381-89B1-BC46DC364ED7}"/>
              </a:ext>
            </a:extLst>
          </p:cNvPr>
          <p:cNvSpPr txBox="1"/>
          <p:nvPr/>
        </p:nvSpPr>
        <p:spPr>
          <a:xfrm>
            <a:off x="1263864" y="4306219"/>
            <a:ext cx="15621000" cy="1802416"/>
          </a:xfrm>
          <a:prstGeom prst="rect">
            <a:avLst/>
          </a:prstGeom>
          <a:solidFill>
            <a:schemeClr val="accent1"/>
          </a:solidFill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12148"/>
              </a:lnSpc>
            </a:pPr>
            <a:r>
              <a:rPr lang="en-US" sz="16600" dirty="0">
                <a:solidFill>
                  <a:srgbClr val="FFFFFF"/>
                </a:solidFill>
                <a:latin typeface="Garet"/>
                <a:ea typeface="Garet"/>
                <a:cs typeface="Garet"/>
                <a:sym typeface="Garet"/>
              </a:rPr>
              <a:t>COUNSEL</a:t>
            </a:r>
          </a:p>
        </p:txBody>
      </p:sp>
      <p:sp>
        <p:nvSpPr>
          <p:cNvPr id="10" name="TextBox 8">
            <a:extLst>
              <a:ext uri="{FF2B5EF4-FFF2-40B4-BE49-F238E27FC236}">
                <a16:creationId xmlns:a16="http://schemas.microsoft.com/office/drawing/2014/main" id="{3987BB80-1AAB-C8B7-A463-CF8439D60885}"/>
              </a:ext>
            </a:extLst>
          </p:cNvPr>
          <p:cNvSpPr txBox="1"/>
          <p:nvPr/>
        </p:nvSpPr>
        <p:spPr>
          <a:xfrm>
            <a:off x="6007905" y="7350553"/>
            <a:ext cx="5898935" cy="1802416"/>
          </a:xfrm>
          <a:prstGeom prst="rect">
            <a:avLst/>
          </a:prstGeom>
          <a:solidFill>
            <a:schemeClr val="accent1"/>
          </a:solidFill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12148"/>
              </a:lnSpc>
            </a:pPr>
            <a:r>
              <a:rPr lang="en-US" sz="16600" dirty="0">
                <a:solidFill>
                  <a:srgbClr val="FFFFFF"/>
                </a:solidFill>
                <a:latin typeface="Garet"/>
                <a:ea typeface="Garet"/>
                <a:cs typeface="Garet"/>
                <a:sym typeface="Garet"/>
              </a:rPr>
              <a:t>WILL</a:t>
            </a:r>
            <a:endParaRPr lang="en-US" sz="19900" dirty="0">
              <a:solidFill>
                <a:srgbClr val="FFFFFF"/>
              </a:solidFill>
              <a:latin typeface="Garet"/>
              <a:ea typeface="Garet"/>
              <a:cs typeface="Garet"/>
              <a:sym typeface="Garet"/>
            </a:endParaRPr>
          </a:p>
        </p:txBody>
      </p:sp>
    </p:spTree>
    <p:extLst>
      <p:ext uri="{BB962C8B-B14F-4D97-AF65-F5344CB8AC3E}">
        <p14:creationId xmlns:p14="http://schemas.microsoft.com/office/powerpoint/2010/main" val="377318254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55E14F-FBA3-3065-08E5-D7D34D91F0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747B7CB2-0675-6705-B4D6-DEB386FEF65F}"/>
              </a:ext>
            </a:extLst>
          </p:cNvPr>
          <p:cNvSpPr/>
          <p:nvPr/>
        </p:nvSpPr>
        <p:spPr>
          <a:xfrm>
            <a:off x="16565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250" r="-6250"/>
            </a:stretch>
          </a:blipFill>
        </p:spPr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DF178544-DD18-BCAA-74E7-DD8F180F445F}"/>
              </a:ext>
            </a:extLst>
          </p:cNvPr>
          <p:cNvSpPr/>
          <p:nvPr/>
        </p:nvSpPr>
        <p:spPr>
          <a:xfrm flipH="1">
            <a:off x="0" y="6175783"/>
            <a:ext cx="6176060" cy="4114800"/>
          </a:xfrm>
          <a:custGeom>
            <a:avLst/>
            <a:gdLst/>
            <a:ahLst/>
            <a:cxnLst/>
            <a:rect l="l" t="t" r="r" b="b"/>
            <a:pathLst>
              <a:path w="6176060" h="4114800">
                <a:moveTo>
                  <a:pt x="6176060" y="0"/>
                </a:moveTo>
                <a:lnTo>
                  <a:pt x="0" y="0"/>
                </a:lnTo>
                <a:lnTo>
                  <a:pt x="0" y="4114800"/>
                </a:lnTo>
                <a:lnTo>
                  <a:pt x="6176060" y="4114800"/>
                </a:lnTo>
                <a:lnTo>
                  <a:pt x="6176060" y="0"/>
                </a:lnTo>
                <a:close/>
              </a:path>
            </a:pathLst>
          </a:custGeom>
          <a:blipFill>
            <a:blip r:embed="rId3">
              <a:alphaModFix amt="60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6" name="TextBox 4">
            <a:extLst>
              <a:ext uri="{FF2B5EF4-FFF2-40B4-BE49-F238E27FC236}">
                <a16:creationId xmlns:a16="http://schemas.microsoft.com/office/drawing/2014/main" id="{E48793AF-5AF8-7036-349A-2027961898FA}"/>
              </a:ext>
            </a:extLst>
          </p:cNvPr>
          <p:cNvSpPr txBox="1"/>
          <p:nvPr/>
        </p:nvSpPr>
        <p:spPr>
          <a:xfrm>
            <a:off x="762000" y="137649"/>
            <a:ext cx="17297400" cy="954735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sz="6000" b="1" dirty="0">
                <a:solidFill>
                  <a:srgbClr val="F8F4EB"/>
                </a:solidFill>
                <a:latin typeface="Noto Serif"/>
                <a:ea typeface="Noto Serif"/>
                <a:cs typeface="Noto Serif"/>
                <a:sym typeface="Noto Serif"/>
              </a:rPr>
              <a:t>Not even the devil can defeat the purpose and counsel of God!</a:t>
            </a:r>
          </a:p>
          <a:p>
            <a:pPr>
              <a:lnSpc>
                <a:spcPct val="150000"/>
              </a:lnSpc>
            </a:pPr>
            <a:r>
              <a:rPr lang="en-US" sz="6000" b="1" dirty="0">
                <a:solidFill>
                  <a:srgbClr val="F8F4EB"/>
                </a:solidFill>
                <a:latin typeface="Noto Serif"/>
                <a:ea typeface="Noto Serif"/>
                <a:cs typeface="Noto Serif"/>
                <a:sym typeface="Noto Serif"/>
              </a:rPr>
              <a:t>He crafted for men and angels to break the will of God throughout history, but God is always 1000 moves ahead!</a:t>
            </a:r>
          </a:p>
          <a:p>
            <a:pPr>
              <a:lnSpc>
                <a:spcPct val="150000"/>
              </a:lnSpc>
            </a:pPr>
            <a:r>
              <a:rPr lang="en-US" sz="6000" b="1" dirty="0">
                <a:solidFill>
                  <a:srgbClr val="F8F4EB"/>
                </a:solidFill>
                <a:latin typeface="Noto Serif"/>
                <a:ea typeface="Noto Serif"/>
                <a:cs typeface="Noto Serif"/>
                <a:sym typeface="Noto Serif"/>
              </a:rPr>
              <a:t>Genesis 50:20</a:t>
            </a:r>
          </a:p>
          <a:p>
            <a:pPr>
              <a:lnSpc>
                <a:spcPct val="150000"/>
              </a:lnSpc>
            </a:pPr>
            <a:r>
              <a:rPr lang="en-US" sz="6000" b="1" dirty="0">
                <a:solidFill>
                  <a:srgbClr val="F8F4EB"/>
                </a:solidFill>
                <a:latin typeface="Noto Serif"/>
                <a:ea typeface="Noto Serif"/>
                <a:cs typeface="Noto Serif"/>
                <a:sym typeface="Noto Serif"/>
              </a:rPr>
              <a:t>…ye thought evil, God meant it for good!</a:t>
            </a:r>
          </a:p>
        </p:txBody>
      </p:sp>
    </p:spTree>
    <p:extLst>
      <p:ext uri="{BB962C8B-B14F-4D97-AF65-F5344CB8AC3E}">
        <p14:creationId xmlns:p14="http://schemas.microsoft.com/office/powerpoint/2010/main" val="256205585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FDC7E6-9ED4-DA7E-BA35-5B7556A3AC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D8333545-410A-24A0-8F21-9922F84B678C}"/>
              </a:ext>
            </a:extLst>
          </p:cNvPr>
          <p:cNvSpPr/>
          <p:nvPr/>
        </p:nvSpPr>
        <p:spPr>
          <a:xfrm>
            <a:off x="16565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250" r="-6250"/>
            </a:stretch>
          </a:blipFill>
        </p:spPr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78C9E8A8-0A9F-BD79-4F17-CE2A995783B7}"/>
              </a:ext>
            </a:extLst>
          </p:cNvPr>
          <p:cNvSpPr/>
          <p:nvPr/>
        </p:nvSpPr>
        <p:spPr>
          <a:xfrm flipH="1">
            <a:off x="0" y="6175783"/>
            <a:ext cx="6176060" cy="4114800"/>
          </a:xfrm>
          <a:custGeom>
            <a:avLst/>
            <a:gdLst/>
            <a:ahLst/>
            <a:cxnLst/>
            <a:rect l="l" t="t" r="r" b="b"/>
            <a:pathLst>
              <a:path w="6176060" h="4114800">
                <a:moveTo>
                  <a:pt x="6176060" y="0"/>
                </a:moveTo>
                <a:lnTo>
                  <a:pt x="0" y="0"/>
                </a:lnTo>
                <a:lnTo>
                  <a:pt x="0" y="4114800"/>
                </a:lnTo>
                <a:lnTo>
                  <a:pt x="6176060" y="4114800"/>
                </a:lnTo>
                <a:lnTo>
                  <a:pt x="6176060" y="0"/>
                </a:lnTo>
                <a:close/>
              </a:path>
            </a:pathLst>
          </a:custGeom>
          <a:blipFill>
            <a:blip r:embed="rId3">
              <a:alphaModFix amt="60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6" name="TextBox 4">
            <a:extLst>
              <a:ext uri="{FF2B5EF4-FFF2-40B4-BE49-F238E27FC236}">
                <a16:creationId xmlns:a16="http://schemas.microsoft.com/office/drawing/2014/main" id="{3BB68B58-473B-9D57-5B23-05A5F886421D}"/>
              </a:ext>
            </a:extLst>
          </p:cNvPr>
          <p:cNvSpPr txBox="1"/>
          <p:nvPr/>
        </p:nvSpPr>
        <p:spPr>
          <a:xfrm>
            <a:off x="685800" y="1790700"/>
            <a:ext cx="17297400" cy="593162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sz="6600" b="1" dirty="0">
                <a:solidFill>
                  <a:srgbClr val="F8F4EB"/>
                </a:solidFill>
                <a:latin typeface="Noto Serif"/>
                <a:ea typeface="Noto Serif"/>
                <a:cs typeface="Noto Serif"/>
                <a:sym typeface="Noto Serif"/>
              </a:rPr>
              <a:t>1 Corinthians 2:8</a:t>
            </a:r>
          </a:p>
          <a:p>
            <a:pPr>
              <a:lnSpc>
                <a:spcPct val="150000"/>
              </a:lnSpc>
            </a:pPr>
            <a:r>
              <a:rPr lang="en-US" sz="6600" b="1" dirty="0">
                <a:solidFill>
                  <a:srgbClr val="F8F4EB"/>
                </a:solidFill>
                <a:latin typeface="Noto Serif"/>
                <a:ea typeface="Noto Serif"/>
                <a:cs typeface="Noto Serif"/>
                <a:sym typeface="Noto Serif"/>
              </a:rPr>
              <a:t>Which none of the princes of this world knew: for had they known it, they would not have crucified the Lord of glory.</a:t>
            </a:r>
          </a:p>
        </p:txBody>
      </p:sp>
    </p:spTree>
    <p:extLst>
      <p:ext uri="{BB962C8B-B14F-4D97-AF65-F5344CB8AC3E}">
        <p14:creationId xmlns:p14="http://schemas.microsoft.com/office/powerpoint/2010/main" val="151663917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A62B77-2A3D-C602-393D-493ADC8185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7E63B77E-B560-D74B-9FF3-8880C873ED23}"/>
              </a:ext>
            </a:extLst>
          </p:cNvPr>
          <p:cNvSpPr/>
          <p:nvPr/>
        </p:nvSpPr>
        <p:spPr>
          <a:xfrm>
            <a:off x="16565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250" r="-6250"/>
            </a:stretch>
          </a:blipFill>
        </p:spPr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F207879A-D32D-1BA0-E52C-793A6E831023}"/>
              </a:ext>
            </a:extLst>
          </p:cNvPr>
          <p:cNvSpPr/>
          <p:nvPr/>
        </p:nvSpPr>
        <p:spPr>
          <a:xfrm flipH="1">
            <a:off x="0" y="6175783"/>
            <a:ext cx="6176060" cy="4114800"/>
          </a:xfrm>
          <a:custGeom>
            <a:avLst/>
            <a:gdLst/>
            <a:ahLst/>
            <a:cxnLst/>
            <a:rect l="l" t="t" r="r" b="b"/>
            <a:pathLst>
              <a:path w="6176060" h="4114800">
                <a:moveTo>
                  <a:pt x="6176060" y="0"/>
                </a:moveTo>
                <a:lnTo>
                  <a:pt x="0" y="0"/>
                </a:lnTo>
                <a:lnTo>
                  <a:pt x="0" y="4114800"/>
                </a:lnTo>
                <a:lnTo>
                  <a:pt x="6176060" y="4114800"/>
                </a:lnTo>
                <a:lnTo>
                  <a:pt x="6176060" y="0"/>
                </a:lnTo>
                <a:close/>
              </a:path>
            </a:pathLst>
          </a:custGeom>
          <a:blipFill>
            <a:blip r:embed="rId3">
              <a:alphaModFix amt="60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6" name="TextBox 4">
            <a:extLst>
              <a:ext uri="{FF2B5EF4-FFF2-40B4-BE49-F238E27FC236}">
                <a16:creationId xmlns:a16="http://schemas.microsoft.com/office/drawing/2014/main" id="{AA5BE747-4457-93B6-273D-7BC54EC87601}"/>
              </a:ext>
            </a:extLst>
          </p:cNvPr>
          <p:cNvSpPr txBox="1"/>
          <p:nvPr/>
        </p:nvSpPr>
        <p:spPr>
          <a:xfrm>
            <a:off x="685800" y="1415941"/>
            <a:ext cx="17297400" cy="74551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sz="6600" b="1" dirty="0">
                <a:solidFill>
                  <a:srgbClr val="F8F4EB"/>
                </a:solidFill>
                <a:latin typeface="Noto Serif"/>
                <a:ea typeface="Noto Serif"/>
                <a:cs typeface="Noto Serif"/>
                <a:sym typeface="Noto Serif"/>
              </a:rPr>
              <a:t>Romans 8:28</a:t>
            </a:r>
          </a:p>
          <a:p>
            <a:pPr>
              <a:lnSpc>
                <a:spcPct val="150000"/>
              </a:lnSpc>
            </a:pPr>
            <a:r>
              <a:rPr lang="en-US" sz="6600" b="1" dirty="0">
                <a:solidFill>
                  <a:srgbClr val="F8F4EB"/>
                </a:solidFill>
                <a:latin typeface="Noto Serif"/>
                <a:ea typeface="Noto Serif"/>
                <a:cs typeface="Noto Serif"/>
                <a:sym typeface="Noto Serif"/>
              </a:rPr>
              <a:t>For we KNOW that all things work together for the good of them who love God, to them who are the called according to his PURPOSE.</a:t>
            </a:r>
          </a:p>
        </p:txBody>
      </p:sp>
    </p:spTree>
    <p:extLst>
      <p:ext uri="{BB962C8B-B14F-4D97-AF65-F5344CB8AC3E}">
        <p14:creationId xmlns:p14="http://schemas.microsoft.com/office/powerpoint/2010/main" val="267030363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9E211D-C5DA-CEFC-B21A-CFA936DBCA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28F9F401-EF56-4456-DDEA-650A94136664}"/>
              </a:ext>
            </a:extLst>
          </p:cNvPr>
          <p:cNvSpPr/>
          <p:nvPr/>
        </p:nvSpPr>
        <p:spPr>
          <a:xfrm>
            <a:off x="16565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250" r="-6250"/>
            </a:stretch>
          </a:blipFill>
        </p:spPr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073217F2-D490-77B4-2558-3433A31F2E76}"/>
              </a:ext>
            </a:extLst>
          </p:cNvPr>
          <p:cNvSpPr/>
          <p:nvPr/>
        </p:nvSpPr>
        <p:spPr>
          <a:xfrm flipH="1">
            <a:off x="0" y="6175783"/>
            <a:ext cx="6176060" cy="4114800"/>
          </a:xfrm>
          <a:custGeom>
            <a:avLst/>
            <a:gdLst/>
            <a:ahLst/>
            <a:cxnLst/>
            <a:rect l="l" t="t" r="r" b="b"/>
            <a:pathLst>
              <a:path w="6176060" h="4114800">
                <a:moveTo>
                  <a:pt x="6176060" y="0"/>
                </a:moveTo>
                <a:lnTo>
                  <a:pt x="0" y="0"/>
                </a:lnTo>
                <a:lnTo>
                  <a:pt x="0" y="4114800"/>
                </a:lnTo>
                <a:lnTo>
                  <a:pt x="6176060" y="4114800"/>
                </a:lnTo>
                <a:lnTo>
                  <a:pt x="6176060" y="0"/>
                </a:lnTo>
                <a:close/>
              </a:path>
            </a:pathLst>
          </a:custGeom>
          <a:blipFill>
            <a:blip r:embed="rId3">
              <a:alphaModFix amt="60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6" name="TextBox 4">
            <a:extLst>
              <a:ext uri="{FF2B5EF4-FFF2-40B4-BE49-F238E27FC236}">
                <a16:creationId xmlns:a16="http://schemas.microsoft.com/office/drawing/2014/main" id="{00DCA40F-65D9-21FE-A06B-0408ECFC986C}"/>
              </a:ext>
            </a:extLst>
          </p:cNvPr>
          <p:cNvSpPr txBox="1"/>
          <p:nvPr/>
        </p:nvSpPr>
        <p:spPr>
          <a:xfrm>
            <a:off x="685800" y="1415941"/>
            <a:ext cx="17297400" cy="74551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sz="6600" b="1" dirty="0">
                <a:solidFill>
                  <a:srgbClr val="F8F4EB"/>
                </a:solidFill>
                <a:latin typeface="Noto Serif"/>
                <a:ea typeface="Noto Serif"/>
                <a:cs typeface="Noto Serif"/>
                <a:sym typeface="Noto Serif"/>
              </a:rPr>
              <a:t>Romans 8:29</a:t>
            </a:r>
          </a:p>
          <a:p>
            <a:pPr>
              <a:lnSpc>
                <a:spcPct val="150000"/>
              </a:lnSpc>
            </a:pPr>
            <a:r>
              <a:rPr lang="en-US" sz="6600" b="1" dirty="0">
                <a:solidFill>
                  <a:srgbClr val="F8F4EB"/>
                </a:solidFill>
                <a:latin typeface="Noto Serif"/>
                <a:ea typeface="Noto Serif"/>
                <a:cs typeface="Noto Serif"/>
                <a:sym typeface="Noto Serif"/>
              </a:rPr>
              <a:t>For whom he did foreknow, he also did predestinate to be conformed to the image of his Son, that he might be the </a:t>
            </a:r>
            <a:r>
              <a:rPr lang="en-US" sz="6600" b="1" dirty="0" err="1">
                <a:solidFill>
                  <a:srgbClr val="F8F4EB"/>
                </a:solidFill>
                <a:latin typeface="Noto Serif"/>
                <a:ea typeface="Noto Serif"/>
                <a:cs typeface="Noto Serif"/>
                <a:sym typeface="Noto Serif"/>
              </a:rPr>
              <a:t>firsborn</a:t>
            </a:r>
            <a:r>
              <a:rPr lang="en-US" sz="6600" b="1" dirty="0">
                <a:solidFill>
                  <a:srgbClr val="F8F4EB"/>
                </a:solidFill>
                <a:latin typeface="Noto Serif"/>
                <a:ea typeface="Noto Serif"/>
                <a:cs typeface="Noto Serif"/>
                <a:sym typeface="Noto Serif"/>
              </a:rPr>
              <a:t> among many brethren.</a:t>
            </a:r>
          </a:p>
        </p:txBody>
      </p:sp>
    </p:spTree>
    <p:extLst>
      <p:ext uri="{BB962C8B-B14F-4D97-AF65-F5344CB8AC3E}">
        <p14:creationId xmlns:p14="http://schemas.microsoft.com/office/powerpoint/2010/main" val="13406002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1FF2D2-B5CA-EBE4-7571-63DCC67B8A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29605590-1129-2D60-8F41-7C6BF4AF6B56}"/>
              </a:ext>
            </a:extLst>
          </p:cNvPr>
          <p:cNvSpPr/>
          <p:nvPr/>
        </p:nvSpPr>
        <p:spPr>
          <a:xfrm>
            <a:off x="16565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250" r="-6250"/>
            </a:stretch>
          </a:blipFill>
        </p:spPr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116E11C7-A2FF-2841-D62F-925D1888192F}"/>
              </a:ext>
            </a:extLst>
          </p:cNvPr>
          <p:cNvSpPr/>
          <p:nvPr/>
        </p:nvSpPr>
        <p:spPr>
          <a:xfrm flipH="1">
            <a:off x="0" y="6175783"/>
            <a:ext cx="6176060" cy="4114800"/>
          </a:xfrm>
          <a:custGeom>
            <a:avLst/>
            <a:gdLst/>
            <a:ahLst/>
            <a:cxnLst/>
            <a:rect l="l" t="t" r="r" b="b"/>
            <a:pathLst>
              <a:path w="6176060" h="4114800">
                <a:moveTo>
                  <a:pt x="6176060" y="0"/>
                </a:moveTo>
                <a:lnTo>
                  <a:pt x="0" y="0"/>
                </a:lnTo>
                <a:lnTo>
                  <a:pt x="0" y="4114800"/>
                </a:lnTo>
                <a:lnTo>
                  <a:pt x="6176060" y="4114800"/>
                </a:lnTo>
                <a:lnTo>
                  <a:pt x="6176060" y="0"/>
                </a:lnTo>
                <a:close/>
              </a:path>
            </a:pathLst>
          </a:custGeom>
          <a:blipFill>
            <a:blip r:embed="rId3">
              <a:alphaModFix amt="60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6" name="TextBox 4">
            <a:extLst>
              <a:ext uri="{FF2B5EF4-FFF2-40B4-BE49-F238E27FC236}">
                <a16:creationId xmlns:a16="http://schemas.microsoft.com/office/drawing/2014/main" id="{A54D1A3C-C574-F863-0CA1-430D28319882}"/>
              </a:ext>
            </a:extLst>
          </p:cNvPr>
          <p:cNvSpPr txBox="1"/>
          <p:nvPr/>
        </p:nvSpPr>
        <p:spPr>
          <a:xfrm>
            <a:off x="685800" y="1415941"/>
            <a:ext cx="17297400" cy="603145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3800" b="1" dirty="0">
                <a:solidFill>
                  <a:srgbClr val="F8F4EB"/>
                </a:solidFill>
                <a:latin typeface="Noto Serif"/>
                <a:ea typeface="Noto Serif"/>
                <a:cs typeface="Noto Serif"/>
                <a:sym typeface="Noto Serif"/>
              </a:rPr>
              <a:t>GOD IS NOT DONE WITH YOU YET!</a:t>
            </a:r>
          </a:p>
        </p:txBody>
      </p:sp>
    </p:spTree>
    <p:extLst>
      <p:ext uri="{BB962C8B-B14F-4D97-AF65-F5344CB8AC3E}">
        <p14:creationId xmlns:p14="http://schemas.microsoft.com/office/powerpoint/2010/main" val="18336107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1073</TotalTime>
  <Words>736</Words>
  <Application>Microsoft Office PowerPoint</Application>
  <PresentationFormat>Custom</PresentationFormat>
  <Paragraphs>61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1" baseType="lpstr">
      <vt:lpstr>Noto Serif</vt:lpstr>
      <vt:lpstr>Baskerville Old Face</vt:lpstr>
      <vt:lpstr>Garet</vt:lpstr>
      <vt:lpstr>Noto Serif Bold</vt:lpstr>
      <vt:lpstr>Calibri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Dark Modern Corporate App Development Startup Pitch Deck Presentation</dc:title>
  <dc:creator>Paul Jake Tolentino</dc:creator>
  <cp:lastModifiedBy>Paul Jake Tolentino</cp:lastModifiedBy>
  <cp:revision>2</cp:revision>
  <dcterms:created xsi:type="dcterms:W3CDTF">2006-08-16T00:00:00Z</dcterms:created>
  <dcterms:modified xsi:type="dcterms:W3CDTF">2024-11-29T23:23:27Z</dcterms:modified>
  <dc:identifier>DAGVLnYGKQQ</dc:identifier>
</cp:coreProperties>
</file>